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407" r:id="rId3"/>
    <p:sldId id="409" r:id="rId4"/>
    <p:sldId id="302" r:id="rId5"/>
    <p:sldId id="411" r:id="rId6"/>
    <p:sldId id="410" r:id="rId7"/>
    <p:sldId id="413" r:id="rId8"/>
    <p:sldId id="412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24E514-29A6-4453-ADD7-CE9A3D1B9510}">
          <p14:sldIdLst>
            <p14:sldId id="256"/>
            <p14:sldId id="407"/>
            <p14:sldId id="409"/>
            <p14:sldId id="302"/>
            <p14:sldId id="411"/>
            <p14:sldId id="410"/>
            <p14:sldId id="413"/>
            <p14:sldId id="412"/>
          </p14:sldIdLst>
        </p14:section>
        <p14:section name="Board Disability Diversity Survey Results" id="{90E6BB98-AF79-46E9-BDDC-E8FA6CE41F7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B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38" autoAdjust="0"/>
  </p:normalViewPr>
  <p:slideViewPr>
    <p:cSldViewPr snapToGrid="0">
      <p:cViewPr varScale="1">
        <p:scale>
          <a:sx n="78" d="100"/>
          <a:sy n="78" d="100"/>
        </p:scale>
        <p:origin x="1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01999-D1F3-436C-BD53-B409BA6F7F5F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3E0B28-0FE1-49E5-9302-021D616A1BDD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000" b="1" spc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Candidate</a:t>
          </a:r>
          <a:endParaRPr lang="en-US" sz="1050" b="1" spc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F7E82-0B1A-432B-BCDA-EAA81CC34D91}" type="parTrans" cxnId="{207BEBB9-0203-4803-8A3C-C634A0F7ADFB}">
      <dgm:prSet/>
      <dgm:spPr/>
      <dgm:t>
        <a:bodyPr/>
        <a:lstStyle/>
        <a:p>
          <a:endParaRPr lang="en-US" sz="1050"/>
        </a:p>
      </dgm:t>
    </dgm:pt>
    <dgm:pt modelId="{AD1278E5-09BF-46D3-8A67-D2F39C39CC4F}" type="sibTrans" cxnId="{207BEBB9-0203-4803-8A3C-C634A0F7ADFB}">
      <dgm:prSet custT="1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100" spc="0" dirty="0"/>
            <a:t>PWdWA</a:t>
          </a:r>
          <a:endParaRPr lang="en-US" sz="1400" spc="0" dirty="0"/>
        </a:p>
      </dgm:t>
    </dgm:pt>
    <dgm:pt modelId="{19E1DF81-1CFB-4569-875D-4DFD5A6DB16A}">
      <dgm:prSet phldrT="[Text]" custT="1"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900" b="1" spc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Governance Trainers</a:t>
          </a:r>
          <a:endParaRPr lang="en-U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E8BCDB-A0DB-4538-A35C-E632DCFD6259}" type="sibTrans" cxnId="{474304B4-C987-43FC-9D66-924A9230E483}">
      <dgm:prSet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18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64BF4E-BB97-4001-AAD3-DD6A2FCDA417}" type="parTrans" cxnId="{474304B4-C987-43FC-9D66-924A9230E483}">
      <dgm:prSet/>
      <dgm:spPr/>
      <dgm:t>
        <a:bodyPr/>
        <a:lstStyle/>
        <a:p>
          <a:endParaRPr lang="en-US" sz="1050"/>
        </a:p>
      </dgm:t>
    </dgm:pt>
    <dgm:pt modelId="{FAB93E05-2D4E-4637-BCBD-7CF6B64F8C14}">
      <dgm:prSet phldrT="[Text]"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800" b="1" spc="300" dirty="0">
            <a:effectLst/>
          </a:endParaRPr>
        </a:p>
      </dgm:t>
    </dgm:pt>
    <dgm:pt modelId="{F8946A58-352A-48D1-B5A9-C84E411DFEF4}" type="sibTrans" cxnId="{2B9C6FF4-879F-4E31-890B-55C6D6EABC1E}">
      <dgm:prSet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Govt Boards</a:t>
          </a:r>
        </a:p>
      </dgm:t>
    </dgm:pt>
    <dgm:pt modelId="{C3D0BF3D-09EB-4A15-959C-DF880D9880CF}" type="parTrans" cxnId="{2B9C6FF4-879F-4E31-890B-55C6D6EABC1E}">
      <dgm:prSet/>
      <dgm:spPr/>
      <dgm:t>
        <a:bodyPr/>
        <a:lstStyle/>
        <a:p>
          <a:endParaRPr lang="en-US" sz="1050"/>
        </a:p>
      </dgm:t>
    </dgm:pt>
    <dgm:pt modelId="{2A4D2A57-41CE-4C43-813D-F3DD5C1CE291}" type="pres">
      <dgm:prSet presAssocID="{5F701999-D1F3-436C-BD53-B409BA6F7F5F}" presName="Name0" presStyleCnt="0">
        <dgm:presLayoutVars>
          <dgm:chMax/>
          <dgm:chPref/>
          <dgm:dir/>
          <dgm:animLvl val="lvl"/>
        </dgm:presLayoutVars>
      </dgm:prSet>
      <dgm:spPr/>
    </dgm:pt>
    <dgm:pt modelId="{34BC7237-E856-44C4-A3F2-2A787A49FA7D}" type="pres">
      <dgm:prSet presAssocID="{863E0B28-0FE1-49E5-9302-021D616A1BDD}" presName="composite" presStyleCnt="0"/>
      <dgm:spPr/>
    </dgm:pt>
    <dgm:pt modelId="{1681F1FC-61AA-4B24-A790-EFBF17ACAECA}" type="pres">
      <dgm:prSet presAssocID="{863E0B28-0FE1-49E5-9302-021D616A1BDD}" presName="Parent1" presStyleLbl="node1" presStyleIdx="0" presStyleCnt="6" custScaleX="106384" custLinFactNeighborX="6624" custLinFactNeighborY="-204">
        <dgm:presLayoutVars>
          <dgm:chMax val="1"/>
          <dgm:chPref val="1"/>
          <dgm:bulletEnabled val="1"/>
        </dgm:presLayoutVars>
      </dgm:prSet>
      <dgm:spPr/>
    </dgm:pt>
    <dgm:pt modelId="{6C07EF29-707B-4181-8FF1-61B88AB7BEEE}" type="pres">
      <dgm:prSet presAssocID="{863E0B28-0FE1-49E5-9302-021D616A1BDD}" presName="Childtext1" presStyleLbl="revTx" presStyleIdx="0" presStyleCnt="3" custScaleX="112196" custLinFactNeighborX="8208">
        <dgm:presLayoutVars>
          <dgm:chMax val="0"/>
          <dgm:chPref val="0"/>
          <dgm:bulletEnabled val="1"/>
        </dgm:presLayoutVars>
      </dgm:prSet>
      <dgm:spPr/>
    </dgm:pt>
    <dgm:pt modelId="{362C545C-BDD4-4DCC-B2CE-E9B6D4E2A367}" type="pres">
      <dgm:prSet presAssocID="{863E0B28-0FE1-49E5-9302-021D616A1BDD}" presName="BalanceSpacing" presStyleCnt="0"/>
      <dgm:spPr/>
    </dgm:pt>
    <dgm:pt modelId="{64F6BF85-502B-4CF7-AF3B-47744BA3486F}" type="pres">
      <dgm:prSet presAssocID="{863E0B28-0FE1-49E5-9302-021D616A1BDD}" presName="BalanceSpacing1" presStyleCnt="0"/>
      <dgm:spPr/>
    </dgm:pt>
    <dgm:pt modelId="{D79F3A5F-A947-4FD7-8CCB-0CFC5C4D4321}" type="pres">
      <dgm:prSet presAssocID="{AD1278E5-09BF-46D3-8A67-D2F39C39CC4F}" presName="Accent1Text" presStyleLbl="node1" presStyleIdx="1" presStyleCnt="6"/>
      <dgm:spPr/>
    </dgm:pt>
    <dgm:pt modelId="{8350A0ED-F988-48D6-8DFC-80B5F35AD389}" type="pres">
      <dgm:prSet presAssocID="{AD1278E5-09BF-46D3-8A67-D2F39C39CC4F}" presName="spaceBetweenRectangles" presStyleCnt="0"/>
      <dgm:spPr/>
    </dgm:pt>
    <dgm:pt modelId="{01748114-4B2D-4D7D-8956-F60B6D02DE30}" type="pres">
      <dgm:prSet presAssocID="{19E1DF81-1CFB-4569-875D-4DFD5A6DB16A}" presName="composite" presStyleCnt="0"/>
      <dgm:spPr/>
    </dgm:pt>
    <dgm:pt modelId="{26904BAD-385A-432C-AFC7-57DF4E67B36C}" type="pres">
      <dgm:prSet presAssocID="{19E1DF81-1CFB-4569-875D-4DFD5A6DB16A}" presName="Parent1" presStyleLbl="node1" presStyleIdx="2" presStyleCnt="6" custScaleX="108079">
        <dgm:presLayoutVars>
          <dgm:chMax val="1"/>
          <dgm:chPref val="1"/>
          <dgm:bulletEnabled val="1"/>
        </dgm:presLayoutVars>
      </dgm:prSet>
      <dgm:spPr/>
    </dgm:pt>
    <dgm:pt modelId="{E8187684-02F1-4DC9-A6E8-A9C610C2359E}" type="pres">
      <dgm:prSet presAssocID="{19E1DF81-1CFB-4569-875D-4DFD5A6DB16A}" presName="Childtext1" presStyleLbl="revTx" presStyleIdx="1" presStyleCnt="3" custLinFactNeighborX="-1228" custLinFactNeighborY="12824">
        <dgm:presLayoutVars>
          <dgm:chMax val="0"/>
          <dgm:chPref val="0"/>
          <dgm:bulletEnabled val="1"/>
        </dgm:presLayoutVars>
      </dgm:prSet>
      <dgm:spPr/>
    </dgm:pt>
    <dgm:pt modelId="{DCEA3BB7-23B2-4B6C-B146-1AA346C921A3}" type="pres">
      <dgm:prSet presAssocID="{19E1DF81-1CFB-4569-875D-4DFD5A6DB16A}" presName="BalanceSpacing" presStyleCnt="0"/>
      <dgm:spPr/>
    </dgm:pt>
    <dgm:pt modelId="{4FC4CB49-3B81-4CB1-B502-651FACB6273F}" type="pres">
      <dgm:prSet presAssocID="{19E1DF81-1CFB-4569-875D-4DFD5A6DB16A}" presName="BalanceSpacing1" presStyleCnt="0"/>
      <dgm:spPr/>
    </dgm:pt>
    <dgm:pt modelId="{AB676FDD-87AF-4E86-9869-F8A005141213}" type="pres">
      <dgm:prSet presAssocID="{69E8BCDB-A0DB-4538-A35C-E632DCFD6259}" presName="Accent1Text" presStyleLbl="node1" presStyleIdx="3" presStyleCnt="6" custLinFactNeighborX="2364"/>
      <dgm:spPr/>
    </dgm:pt>
    <dgm:pt modelId="{F93D173C-704B-48B1-9E80-46A7C1112C8B}" type="pres">
      <dgm:prSet presAssocID="{69E8BCDB-A0DB-4538-A35C-E632DCFD6259}" presName="spaceBetweenRectangles" presStyleCnt="0"/>
      <dgm:spPr/>
    </dgm:pt>
    <dgm:pt modelId="{78853680-E3E1-49E4-8F54-CCDCECEFE0C2}" type="pres">
      <dgm:prSet presAssocID="{FAB93E05-2D4E-4637-BCBD-7CF6B64F8C14}" presName="composite" presStyleCnt="0"/>
      <dgm:spPr/>
    </dgm:pt>
    <dgm:pt modelId="{D8F74E5E-105C-45F7-B8BD-942F2CDA6FD5}" type="pres">
      <dgm:prSet presAssocID="{FAB93E05-2D4E-4637-BCBD-7CF6B64F8C14}" presName="Parent1" presStyleLbl="node1" presStyleIdx="4" presStyleCnt="6" custScaleX="103755" custLinFactNeighborX="10256" custLinFactNeighborY="-717">
        <dgm:presLayoutVars>
          <dgm:chMax val="1"/>
          <dgm:chPref val="1"/>
          <dgm:bulletEnabled val="1"/>
        </dgm:presLayoutVars>
      </dgm:prSet>
      <dgm:spPr/>
    </dgm:pt>
    <dgm:pt modelId="{FF0E1DC3-BEDD-4245-B37E-9C5CDD96CEDD}" type="pres">
      <dgm:prSet presAssocID="{FAB93E05-2D4E-4637-BCBD-7CF6B64F8C14}" presName="Childtext1" presStyleLbl="revTx" presStyleIdx="2" presStyleCnt="3" custScaleX="125926" custScaleY="145693" custLinFactNeighborX="19022" custLinFactNeighborY="3857">
        <dgm:presLayoutVars>
          <dgm:chMax val="0"/>
          <dgm:chPref val="0"/>
          <dgm:bulletEnabled val="1"/>
        </dgm:presLayoutVars>
      </dgm:prSet>
      <dgm:spPr/>
    </dgm:pt>
    <dgm:pt modelId="{BB49BE03-6498-4632-A680-3F602FA0754C}" type="pres">
      <dgm:prSet presAssocID="{FAB93E05-2D4E-4637-BCBD-7CF6B64F8C14}" presName="BalanceSpacing" presStyleCnt="0"/>
      <dgm:spPr/>
    </dgm:pt>
    <dgm:pt modelId="{F34C0EF9-9B64-40BF-A4AD-C9B6444FB7B8}" type="pres">
      <dgm:prSet presAssocID="{FAB93E05-2D4E-4637-BCBD-7CF6B64F8C14}" presName="BalanceSpacing1" presStyleCnt="0"/>
      <dgm:spPr/>
    </dgm:pt>
    <dgm:pt modelId="{E1F93CD8-FF8F-4BB4-9B1C-02AC8CFF6539}" type="pres">
      <dgm:prSet presAssocID="{F8946A58-352A-48D1-B5A9-C84E411DFEF4}" presName="Accent1Text" presStyleLbl="node1" presStyleIdx="5" presStyleCnt="6" custLinFactNeighborX="6035" custLinFactNeighborY="102"/>
      <dgm:spPr/>
    </dgm:pt>
  </dgm:ptLst>
  <dgm:cxnLst>
    <dgm:cxn modelId="{13F84F03-A87A-4EAE-B131-503340D930B4}" type="presOf" srcId="{19E1DF81-1CFB-4569-875D-4DFD5A6DB16A}" destId="{26904BAD-385A-432C-AFC7-57DF4E67B36C}" srcOrd="0" destOrd="0" presId="urn:microsoft.com/office/officeart/2008/layout/AlternatingHexagons"/>
    <dgm:cxn modelId="{15822374-EBA8-4A79-A575-5017DD8E20DA}" type="presOf" srcId="{FAB93E05-2D4E-4637-BCBD-7CF6B64F8C14}" destId="{D8F74E5E-105C-45F7-B8BD-942F2CDA6FD5}" srcOrd="0" destOrd="0" presId="urn:microsoft.com/office/officeart/2008/layout/AlternatingHexagons"/>
    <dgm:cxn modelId="{E01A9658-C4D0-4F5A-BB4A-BD80CE603E6B}" type="presOf" srcId="{F8946A58-352A-48D1-B5A9-C84E411DFEF4}" destId="{E1F93CD8-FF8F-4BB4-9B1C-02AC8CFF6539}" srcOrd="0" destOrd="0" presId="urn:microsoft.com/office/officeart/2008/layout/AlternatingHexagons"/>
    <dgm:cxn modelId="{106ECA93-175D-4EA3-A66F-8DA24912AF04}" type="presOf" srcId="{AD1278E5-09BF-46D3-8A67-D2F39C39CC4F}" destId="{D79F3A5F-A947-4FD7-8CCB-0CFC5C4D4321}" srcOrd="0" destOrd="0" presId="urn:microsoft.com/office/officeart/2008/layout/AlternatingHexagons"/>
    <dgm:cxn modelId="{C44DF6AF-68E6-4009-B749-59EEB79E4599}" type="presOf" srcId="{5F701999-D1F3-436C-BD53-B409BA6F7F5F}" destId="{2A4D2A57-41CE-4C43-813D-F3DD5C1CE291}" srcOrd="0" destOrd="0" presId="urn:microsoft.com/office/officeart/2008/layout/AlternatingHexagons"/>
    <dgm:cxn modelId="{474304B4-C987-43FC-9D66-924A9230E483}" srcId="{5F701999-D1F3-436C-BD53-B409BA6F7F5F}" destId="{19E1DF81-1CFB-4569-875D-4DFD5A6DB16A}" srcOrd="1" destOrd="0" parTransId="{9264BF4E-BB97-4001-AAD3-DD6A2FCDA417}" sibTransId="{69E8BCDB-A0DB-4538-A35C-E632DCFD6259}"/>
    <dgm:cxn modelId="{207BEBB9-0203-4803-8A3C-C634A0F7ADFB}" srcId="{5F701999-D1F3-436C-BD53-B409BA6F7F5F}" destId="{863E0B28-0FE1-49E5-9302-021D616A1BDD}" srcOrd="0" destOrd="0" parTransId="{324F7E82-0B1A-432B-BCDA-EAA81CC34D91}" sibTransId="{AD1278E5-09BF-46D3-8A67-D2F39C39CC4F}"/>
    <dgm:cxn modelId="{5992A4CA-1298-49F7-A486-5DD915C7AB47}" type="presOf" srcId="{69E8BCDB-A0DB-4538-A35C-E632DCFD6259}" destId="{AB676FDD-87AF-4E86-9869-F8A005141213}" srcOrd="0" destOrd="0" presId="urn:microsoft.com/office/officeart/2008/layout/AlternatingHexagons"/>
    <dgm:cxn modelId="{B6226EE4-00D1-4F73-BCC7-74B430C9ECF7}" type="presOf" srcId="{863E0B28-0FE1-49E5-9302-021D616A1BDD}" destId="{1681F1FC-61AA-4B24-A790-EFBF17ACAECA}" srcOrd="0" destOrd="0" presId="urn:microsoft.com/office/officeart/2008/layout/AlternatingHexagons"/>
    <dgm:cxn modelId="{2B9C6FF4-879F-4E31-890B-55C6D6EABC1E}" srcId="{5F701999-D1F3-436C-BD53-B409BA6F7F5F}" destId="{FAB93E05-2D4E-4637-BCBD-7CF6B64F8C14}" srcOrd="2" destOrd="0" parTransId="{C3D0BF3D-09EB-4A15-959C-DF880D9880CF}" sibTransId="{F8946A58-352A-48D1-B5A9-C84E411DFEF4}"/>
    <dgm:cxn modelId="{A64F6EBD-E080-4987-BE8A-DB6486DD8C15}" type="presParOf" srcId="{2A4D2A57-41CE-4C43-813D-F3DD5C1CE291}" destId="{34BC7237-E856-44C4-A3F2-2A787A49FA7D}" srcOrd="0" destOrd="0" presId="urn:microsoft.com/office/officeart/2008/layout/AlternatingHexagons"/>
    <dgm:cxn modelId="{88D3B6B8-530B-4F35-BB97-3B106C4977C7}" type="presParOf" srcId="{34BC7237-E856-44C4-A3F2-2A787A49FA7D}" destId="{1681F1FC-61AA-4B24-A790-EFBF17ACAECA}" srcOrd="0" destOrd="0" presId="urn:microsoft.com/office/officeart/2008/layout/AlternatingHexagons"/>
    <dgm:cxn modelId="{EA743893-ED7B-4E89-BE57-3142E72EC97D}" type="presParOf" srcId="{34BC7237-E856-44C4-A3F2-2A787A49FA7D}" destId="{6C07EF29-707B-4181-8FF1-61B88AB7BEEE}" srcOrd="1" destOrd="0" presId="urn:microsoft.com/office/officeart/2008/layout/AlternatingHexagons"/>
    <dgm:cxn modelId="{7003F294-6113-480F-9680-4AD8A1F0CCCB}" type="presParOf" srcId="{34BC7237-E856-44C4-A3F2-2A787A49FA7D}" destId="{362C545C-BDD4-4DCC-B2CE-E9B6D4E2A367}" srcOrd="2" destOrd="0" presId="urn:microsoft.com/office/officeart/2008/layout/AlternatingHexagons"/>
    <dgm:cxn modelId="{BF5F372C-553F-42E5-8F22-9D8F7E686C3D}" type="presParOf" srcId="{34BC7237-E856-44C4-A3F2-2A787A49FA7D}" destId="{64F6BF85-502B-4CF7-AF3B-47744BA3486F}" srcOrd="3" destOrd="0" presId="urn:microsoft.com/office/officeart/2008/layout/AlternatingHexagons"/>
    <dgm:cxn modelId="{8EBCF86D-5154-457C-A1BC-FF3426984DEE}" type="presParOf" srcId="{34BC7237-E856-44C4-A3F2-2A787A49FA7D}" destId="{D79F3A5F-A947-4FD7-8CCB-0CFC5C4D4321}" srcOrd="4" destOrd="0" presId="urn:microsoft.com/office/officeart/2008/layout/AlternatingHexagons"/>
    <dgm:cxn modelId="{BDD25F9C-B842-4CB6-AD5F-C3601FAC52F4}" type="presParOf" srcId="{2A4D2A57-41CE-4C43-813D-F3DD5C1CE291}" destId="{8350A0ED-F988-48D6-8DFC-80B5F35AD389}" srcOrd="1" destOrd="0" presId="urn:microsoft.com/office/officeart/2008/layout/AlternatingHexagons"/>
    <dgm:cxn modelId="{E701742E-FC8C-4A34-AA68-B5D6601CA159}" type="presParOf" srcId="{2A4D2A57-41CE-4C43-813D-F3DD5C1CE291}" destId="{01748114-4B2D-4D7D-8956-F60B6D02DE30}" srcOrd="2" destOrd="0" presId="urn:microsoft.com/office/officeart/2008/layout/AlternatingHexagons"/>
    <dgm:cxn modelId="{8C8427BC-F419-41DD-A38B-46E62586EA9D}" type="presParOf" srcId="{01748114-4B2D-4D7D-8956-F60B6D02DE30}" destId="{26904BAD-385A-432C-AFC7-57DF4E67B36C}" srcOrd="0" destOrd="0" presId="urn:microsoft.com/office/officeart/2008/layout/AlternatingHexagons"/>
    <dgm:cxn modelId="{ED6B29E7-7BC6-4BC9-B6D6-5B243FC82FC2}" type="presParOf" srcId="{01748114-4B2D-4D7D-8956-F60B6D02DE30}" destId="{E8187684-02F1-4DC9-A6E8-A9C610C2359E}" srcOrd="1" destOrd="0" presId="urn:microsoft.com/office/officeart/2008/layout/AlternatingHexagons"/>
    <dgm:cxn modelId="{86D4B02C-9741-4092-98AF-F63A8F31EC63}" type="presParOf" srcId="{01748114-4B2D-4D7D-8956-F60B6D02DE30}" destId="{DCEA3BB7-23B2-4B6C-B146-1AA346C921A3}" srcOrd="2" destOrd="0" presId="urn:microsoft.com/office/officeart/2008/layout/AlternatingHexagons"/>
    <dgm:cxn modelId="{02D6ECA6-7706-4148-9136-98227EF65941}" type="presParOf" srcId="{01748114-4B2D-4D7D-8956-F60B6D02DE30}" destId="{4FC4CB49-3B81-4CB1-B502-651FACB6273F}" srcOrd="3" destOrd="0" presId="urn:microsoft.com/office/officeart/2008/layout/AlternatingHexagons"/>
    <dgm:cxn modelId="{B2CFBE3F-5E85-452B-BE3A-0DF93EFD4DC6}" type="presParOf" srcId="{01748114-4B2D-4D7D-8956-F60B6D02DE30}" destId="{AB676FDD-87AF-4E86-9869-F8A005141213}" srcOrd="4" destOrd="0" presId="urn:microsoft.com/office/officeart/2008/layout/AlternatingHexagons"/>
    <dgm:cxn modelId="{B88E1AA6-3896-4C27-8987-DC68D92BCB27}" type="presParOf" srcId="{2A4D2A57-41CE-4C43-813D-F3DD5C1CE291}" destId="{F93D173C-704B-48B1-9E80-46A7C1112C8B}" srcOrd="3" destOrd="0" presId="urn:microsoft.com/office/officeart/2008/layout/AlternatingHexagons"/>
    <dgm:cxn modelId="{E9D5CCE2-4465-4563-8AD4-B2A282E4867B}" type="presParOf" srcId="{2A4D2A57-41CE-4C43-813D-F3DD5C1CE291}" destId="{78853680-E3E1-49E4-8F54-CCDCECEFE0C2}" srcOrd="4" destOrd="0" presId="urn:microsoft.com/office/officeart/2008/layout/AlternatingHexagons"/>
    <dgm:cxn modelId="{CA2655C6-5569-4594-A45E-0F4BBDC97F5C}" type="presParOf" srcId="{78853680-E3E1-49E4-8F54-CCDCECEFE0C2}" destId="{D8F74E5E-105C-45F7-B8BD-942F2CDA6FD5}" srcOrd="0" destOrd="0" presId="urn:microsoft.com/office/officeart/2008/layout/AlternatingHexagons"/>
    <dgm:cxn modelId="{D287FA3D-9C03-470E-A785-1342B6C0C207}" type="presParOf" srcId="{78853680-E3E1-49E4-8F54-CCDCECEFE0C2}" destId="{FF0E1DC3-BEDD-4245-B37E-9C5CDD96CEDD}" srcOrd="1" destOrd="0" presId="urn:microsoft.com/office/officeart/2008/layout/AlternatingHexagons"/>
    <dgm:cxn modelId="{518BDCBD-C4BF-4766-96DA-BD9A6C48479B}" type="presParOf" srcId="{78853680-E3E1-49E4-8F54-CCDCECEFE0C2}" destId="{BB49BE03-6498-4632-A680-3F602FA0754C}" srcOrd="2" destOrd="0" presId="urn:microsoft.com/office/officeart/2008/layout/AlternatingHexagons"/>
    <dgm:cxn modelId="{7416DC2E-7006-4D9F-B282-9AA6ACF58E76}" type="presParOf" srcId="{78853680-E3E1-49E4-8F54-CCDCECEFE0C2}" destId="{F34C0EF9-9B64-40BF-A4AD-C9B6444FB7B8}" srcOrd="3" destOrd="0" presId="urn:microsoft.com/office/officeart/2008/layout/AlternatingHexagons"/>
    <dgm:cxn modelId="{FF6FC9F0-6113-41B2-A7B0-EBC704061A2C}" type="presParOf" srcId="{78853680-E3E1-49E4-8F54-CCDCECEFE0C2}" destId="{E1F93CD8-FF8F-4BB4-9B1C-02AC8CFF653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01999-D1F3-436C-BD53-B409BA6F7F5F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3E0B28-0FE1-49E5-9302-021D616A1BDD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Candidate Skill Pool</a:t>
          </a:r>
        </a:p>
      </dgm:t>
    </dgm:pt>
    <dgm:pt modelId="{324F7E82-0B1A-432B-BCDA-EAA81CC34D91}" type="parTrans" cxnId="{207BEBB9-0203-4803-8A3C-C634A0F7ADFB}">
      <dgm:prSet/>
      <dgm:spPr/>
      <dgm:t>
        <a:bodyPr/>
        <a:lstStyle/>
        <a:p>
          <a:endParaRPr lang="en-US"/>
        </a:p>
      </dgm:t>
    </dgm:pt>
    <dgm:pt modelId="{AD1278E5-09BF-46D3-8A67-D2F39C39CC4F}" type="sibTrans" cxnId="{207BEBB9-0203-4803-8A3C-C634A0F7ADFB}">
      <dgm:prSet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PWdWA</a:t>
          </a:r>
        </a:p>
      </dgm:t>
    </dgm:pt>
    <dgm:pt modelId="{75784D79-512E-4235-B3AA-82843280B4F4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1200" dirty="0">
              <a:solidFill>
                <a:schemeClr val="tx1"/>
              </a:solidFill>
            </a:rPr>
            <a:t>Candidate nomination</a:t>
          </a:r>
        </a:p>
        <a:p>
          <a:pPr>
            <a:lnSpc>
              <a:spcPct val="80000"/>
            </a:lnSpc>
          </a:pPr>
          <a:r>
            <a:rPr lang="en-US" sz="1200" dirty="0"/>
            <a:t>Reference group participation</a:t>
          </a:r>
        </a:p>
        <a:p>
          <a:pPr>
            <a:lnSpc>
              <a:spcPct val="80000"/>
            </a:lnSpc>
          </a:pPr>
          <a:r>
            <a:rPr lang="en-US" sz="1200" dirty="0"/>
            <a:t>Governance training participation</a:t>
          </a:r>
        </a:p>
        <a:p>
          <a:pPr>
            <a:lnSpc>
              <a:spcPct val="80000"/>
            </a:lnSpc>
          </a:pPr>
          <a:r>
            <a:rPr lang="en-US" sz="1200" dirty="0"/>
            <a:t>Co-Design survey tool</a:t>
          </a:r>
        </a:p>
      </dgm:t>
    </dgm:pt>
    <dgm:pt modelId="{56798E01-649B-48E4-A936-4F73F60614BD}" type="parTrans" cxnId="{7C6E21F5-87A0-4030-AB50-C9580D4D3784}">
      <dgm:prSet/>
      <dgm:spPr/>
      <dgm:t>
        <a:bodyPr/>
        <a:lstStyle/>
        <a:p>
          <a:endParaRPr lang="en-US"/>
        </a:p>
      </dgm:t>
    </dgm:pt>
    <dgm:pt modelId="{1EFFE301-E711-4254-9B8A-2CF33CACC21A}" type="sibTrans" cxnId="{7C6E21F5-87A0-4030-AB50-C9580D4D3784}">
      <dgm:prSet/>
      <dgm:spPr/>
      <dgm:t>
        <a:bodyPr/>
        <a:lstStyle/>
        <a:p>
          <a:endParaRPr lang="en-US"/>
        </a:p>
      </dgm:t>
    </dgm:pt>
    <dgm:pt modelId="{19E1DF81-1CFB-4569-875D-4DFD5A6DB16A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Leadership and Governance Organisations</a:t>
          </a:r>
        </a:p>
      </dgm:t>
    </dgm:pt>
    <dgm:pt modelId="{9264BF4E-BB97-4001-AAD3-DD6A2FCDA417}" type="parTrans" cxnId="{474304B4-C987-43FC-9D66-924A9230E483}">
      <dgm:prSet/>
      <dgm:spPr/>
      <dgm:t>
        <a:bodyPr/>
        <a:lstStyle/>
        <a:p>
          <a:endParaRPr lang="en-US"/>
        </a:p>
      </dgm:t>
    </dgm:pt>
    <dgm:pt modelId="{69E8BCDB-A0DB-4538-A35C-E632DCFD6259}" type="sibTrans" cxnId="{474304B4-C987-43FC-9D66-924A9230E483}">
      <dgm:prSet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4D1118-D4FE-4E17-9C9C-7C703506927E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1200" dirty="0"/>
            <a:t>Advisors, Coaching</a:t>
          </a:r>
        </a:p>
        <a:p>
          <a:pPr>
            <a:lnSpc>
              <a:spcPct val="80000"/>
            </a:lnSpc>
          </a:pPr>
          <a:r>
            <a:rPr lang="en-US" sz="1200" dirty="0"/>
            <a:t>Competency framework</a:t>
          </a:r>
        </a:p>
        <a:p>
          <a:pPr>
            <a:lnSpc>
              <a:spcPct val="80000"/>
            </a:lnSpc>
          </a:pPr>
          <a:r>
            <a:rPr lang="en-US" sz="1200" dirty="0"/>
            <a:t>Training program</a:t>
          </a:r>
        </a:p>
      </dgm:t>
    </dgm:pt>
    <dgm:pt modelId="{6CFEB66A-0A88-4992-9F67-95BB22FDAC28}" type="parTrans" cxnId="{D26B1F82-A2F8-4EA1-9B57-8FA024067A1F}">
      <dgm:prSet/>
      <dgm:spPr/>
      <dgm:t>
        <a:bodyPr/>
        <a:lstStyle/>
        <a:p>
          <a:endParaRPr lang="en-US"/>
        </a:p>
      </dgm:t>
    </dgm:pt>
    <dgm:pt modelId="{709EBFB2-4A75-4159-B5B9-51658AD2A40F}" type="sibTrans" cxnId="{D26B1F82-A2F8-4EA1-9B57-8FA024067A1F}">
      <dgm:prSet/>
      <dgm:spPr/>
      <dgm:t>
        <a:bodyPr/>
        <a:lstStyle/>
        <a:p>
          <a:endParaRPr lang="en-US"/>
        </a:p>
      </dgm:t>
    </dgm:pt>
    <dgm:pt modelId="{FAB93E05-2D4E-4637-BCBD-7CF6B64F8C14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Boards and Organisations</a:t>
          </a:r>
        </a:p>
      </dgm:t>
    </dgm:pt>
    <dgm:pt modelId="{C3D0BF3D-09EB-4A15-959C-DF880D9880CF}" type="parTrans" cxnId="{2B9C6FF4-879F-4E31-890B-55C6D6EABC1E}">
      <dgm:prSet/>
      <dgm:spPr/>
      <dgm:t>
        <a:bodyPr/>
        <a:lstStyle/>
        <a:p>
          <a:endParaRPr lang="en-US"/>
        </a:p>
      </dgm:t>
    </dgm:pt>
    <dgm:pt modelId="{F8946A58-352A-48D1-B5A9-C84E411DFEF4}" type="sibTrans" cxnId="{2B9C6FF4-879F-4E31-890B-55C6D6EABC1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</a:t>
          </a:r>
        </a:p>
      </dgm:t>
    </dgm:pt>
    <dgm:pt modelId="{D62ED4A8-2EB7-4333-932C-2A0D3483EE75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1200" dirty="0">
              <a:solidFill>
                <a:schemeClr val="tx1"/>
              </a:solidFill>
            </a:rPr>
            <a:t>Board Disability Diversity Survey</a:t>
          </a:r>
        </a:p>
        <a:p>
          <a:pPr>
            <a:lnSpc>
              <a:spcPct val="80000"/>
            </a:lnSpc>
          </a:pPr>
          <a:r>
            <a:rPr lang="en-US" sz="1200" dirty="0">
              <a:solidFill>
                <a:schemeClr val="tx1"/>
              </a:solidFill>
            </a:rPr>
            <a:t>Policy change, diversity targets </a:t>
          </a:r>
        </a:p>
        <a:p>
          <a:pPr>
            <a:lnSpc>
              <a:spcPct val="80000"/>
            </a:lnSpc>
          </a:pPr>
          <a:r>
            <a:rPr lang="en-US" sz="1200" dirty="0">
              <a:solidFill>
                <a:schemeClr val="tx1"/>
              </a:solidFill>
            </a:rPr>
            <a:t>Training sponsorship/ support </a:t>
          </a:r>
        </a:p>
        <a:p>
          <a:pPr>
            <a:lnSpc>
              <a:spcPct val="80000"/>
            </a:lnSpc>
          </a:pPr>
          <a:r>
            <a:rPr lang="en-US" sz="1200" dirty="0">
              <a:solidFill>
                <a:schemeClr val="tx1"/>
              </a:solidFill>
            </a:rPr>
            <a:t>Board pipeline registration</a:t>
          </a:r>
        </a:p>
        <a:p>
          <a:pPr>
            <a:lnSpc>
              <a:spcPct val="80000"/>
            </a:lnSpc>
          </a:pPr>
          <a:r>
            <a:rPr lang="en-US" sz="1200" dirty="0">
              <a:solidFill>
                <a:schemeClr val="tx1"/>
              </a:solidFill>
            </a:rPr>
            <a:t>Board placement </a:t>
          </a:r>
        </a:p>
      </dgm:t>
    </dgm:pt>
    <dgm:pt modelId="{28E7639B-E2B0-4B3B-859F-835C175A237F}" type="parTrans" cxnId="{BC70A005-E155-44A5-BA1D-B967B77D1914}">
      <dgm:prSet/>
      <dgm:spPr/>
      <dgm:t>
        <a:bodyPr/>
        <a:lstStyle/>
        <a:p>
          <a:endParaRPr lang="en-US"/>
        </a:p>
      </dgm:t>
    </dgm:pt>
    <dgm:pt modelId="{9625067D-B118-4121-ACDD-813F2CC2C74B}" type="sibTrans" cxnId="{BC70A005-E155-44A5-BA1D-B967B77D1914}">
      <dgm:prSet/>
      <dgm:spPr/>
      <dgm:t>
        <a:bodyPr/>
        <a:lstStyle/>
        <a:p>
          <a:endParaRPr lang="en-US"/>
        </a:p>
      </dgm:t>
    </dgm:pt>
    <dgm:pt modelId="{2A4D2A57-41CE-4C43-813D-F3DD5C1CE291}" type="pres">
      <dgm:prSet presAssocID="{5F701999-D1F3-436C-BD53-B409BA6F7F5F}" presName="Name0" presStyleCnt="0">
        <dgm:presLayoutVars>
          <dgm:chMax/>
          <dgm:chPref/>
          <dgm:dir/>
          <dgm:animLvl val="lvl"/>
        </dgm:presLayoutVars>
      </dgm:prSet>
      <dgm:spPr/>
    </dgm:pt>
    <dgm:pt modelId="{34BC7237-E856-44C4-A3F2-2A787A49FA7D}" type="pres">
      <dgm:prSet presAssocID="{863E0B28-0FE1-49E5-9302-021D616A1BDD}" presName="composite" presStyleCnt="0"/>
      <dgm:spPr/>
    </dgm:pt>
    <dgm:pt modelId="{1681F1FC-61AA-4B24-A790-EFBF17ACAECA}" type="pres">
      <dgm:prSet presAssocID="{863E0B28-0FE1-49E5-9302-021D616A1BDD}" presName="Parent1" presStyleLbl="node1" presStyleIdx="0" presStyleCnt="6" custLinFactNeighborX="7315">
        <dgm:presLayoutVars>
          <dgm:chMax val="1"/>
          <dgm:chPref val="1"/>
          <dgm:bulletEnabled val="1"/>
        </dgm:presLayoutVars>
      </dgm:prSet>
      <dgm:spPr/>
    </dgm:pt>
    <dgm:pt modelId="{6C07EF29-707B-4181-8FF1-61B88AB7BEEE}" type="pres">
      <dgm:prSet presAssocID="{863E0B28-0FE1-49E5-9302-021D616A1BDD}" presName="Childtext1" presStyleLbl="revTx" presStyleIdx="0" presStyleCnt="3" custScaleX="130526" custLinFactNeighborX="19970" custLinFactNeighborY="733">
        <dgm:presLayoutVars>
          <dgm:chMax val="0"/>
          <dgm:chPref val="0"/>
          <dgm:bulletEnabled val="1"/>
        </dgm:presLayoutVars>
      </dgm:prSet>
      <dgm:spPr/>
    </dgm:pt>
    <dgm:pt modelId="{362C545C-BDD4-4DCC-B2CE-E9B6D4E2A367}" type="pres">
      <dgm:prSet presAssocID="{863E0B28-0FE1-49E5-9302-021D616A1BDD}" presName="BalanceSpacing" presStyleCnt="0"/>
      <dgm:spPr/>
    </dgm:pt>
    <dgm:pt modelId="{64F6BF85-502B-4CF7-AF3B-47744BA3486F}" type="pres">
      <dgm:prSet presAssocID="{863E0B28-0FE1-49E5-9302-021D616A1BDD}" presName="BalanceSpacing1" presStyleCnt="0"/>
      <dgm:spPr/>
    </dgm:pt>
    <dgm:pt modelId="{D79F3A5F-A947-4FD7-8CCB-0CFC5C4D4321}" type="pres">
      <dgm:prSet presAssocID="{AD1278E5-09BF-46D3-8A67-D2F39C39CC4F}" presName="Accent1Text" presStyleLbl="node1" presStyleIdx="1" presStyleCnt="6" custLinFactNeighborX="7315"/>
      <dgm:spPr/>
    </dgm:pt>
    <dgm:pt modelId="{8350A0ED-F988-48D6-8DFC-80B5F35AD389}" type="pres">
      <dgm:prSet presAssocID="{AD1278E5-09BF-46D3-8A67-D2F39C39CC4F}" presName="spaceBetweenRectangles" presStyleCnt="0"/>
      <dgm:spPr/>
    </dgm:pt>
    <dgm:pt modelId="{01748114-4B2D-4D7D-8956-F60B6D02DE30}" type="pres">
      <dgm:prSet presAssocID="{19E1DF81-1CFB-4569-875D-4DFD5A6DB16A}" presName="composite" presStyleCnt="0"/>
      <dgm:spPr/>
    </dgm:pt>
    <dgm:pt modelId="{26904BAD-385A-432C-AFC7-57DF4E67B36C}" type="pres">
      <dgm:prSet presAssocID="{19E1DF81-1CFB-4569-875D-4DFD5A6DB16A}" presName="Parent1" presStyleLbl="node1" presStyleIdx="2" presStyleCnt="6" custScaleX="108079">
        <dgm:presLayoutVars>
          <dgm:chMax val="1"/>
          <dgm:chPref val="1"/>
          <dgm:bulletEnabled val="1"/>
        </dgm:presLayoutVars>
      </dgm:prSet>
      <dgm:spPr/>
    </dgm:pt>
    <dgm:pt modelId="{E8187684-02F1-4DC9-A6E8-A9C610C2359E}" type="pres">
      <dgm:prSet presAssocID="{19E1DF81-1CFB-4569-875D-4DFD5A6DB16A}" presName="Childtext1" presStyleLbl="revTx" presStyleIdx="1" presStyleCnt="3" custLinFactNeighborX="-1228" custLinFactNeighborY="12824">
        <dgm:presLayoutVars>
          <dgm:chMax val="0"/>
          <dgm:chPref val="0"/>
          <dgm:bulletEnabled val="1"/>
        </dgm:presLayoutVars>
      </dgm:prSet>
      <dgm:spPr/>
    </dgm:pt>
    <dgm:pt modelId="{DCEA3BB7-23B2-4B6C-B146-1AA346C921A3}" type="pres">
      <dgm:prSet presAssocID="{19E1DF81-1CFB-4569-875D-4DFD5A6DB16A}" presName="BalanceSpacing" presStyleCnt="0"/>
      <dgm:spPr/>
    </dgm:pt>
    <dgm:pt modelId="{4FC4CB49-3B81-4CB1-B502-651FACB6273F}" type="pres">
      <dgm:prSet presAssocID="{19E1DF81-1CFB-4569-875D-4DFD5A6DB16A}" presName="BalanceSpacing1" presStyleCnt="0"/>
      <dgm:spPr/>
    </dgm:pt>
    <dgm:pt modelId="{AB676FDD-87AF-4E86-9869-F8A005141213}" type="pres">
      <dgm:prSet presAssocID="{69E8BCDB-A0DB-4538-A35C-E632DCFD6259}" presName="Accent1Text" presStyleLbl="node1" presStyleIdx="3" presStyleCnt="6"/>
      <dgm:spPr/>
    </dgm:pt>
    <dgm:pt modelId="{F93D173C-704B-48B1-9E80-46A7C1112C8B}" type="pres">
      <dgm:prSet presAssocID="{69E8BCDB-A0DB-4538-A35C-E632DCFD6259}" presName="spaceBetweenRectangles" presStyleCnt="0"/>
      <dgm:spPr/>
    </dgm:pt>
    <dgm:pt modelId="{78853680-E3E1-49E4-8F54-CCDCECEFE0C2}" type="pres">
      <dgm:prSet presAssocID="{FAB93E05-2D4E-4637-BCBD-7CF6B64F8C14}" presName="composite" presStyleCnt="0"/>
      <dgm:spPr/>
    </dgm:pt>
    <dgm:pt modelId="{D8F74E5E-105C-45F7-B8BD-942F2CDA6FD5}" type="pres">
      <dgm:prSet presAssocID="{FAB93E05-2D4E-4637-BCBD-7CF6B64F8C14}" presName="Parent1" presStyleLbl="node1" presStyleIdx="4" presStyleCnt="6" custScaleX="107425">
        <dgm:presLayoutVars>
          <dgm:chMax val="1"/>
          <dgm:chPref val="1"/>
          <dgm:bulletEnabled val="1"/>
        </dgm:presLayoutVars>
      </dgm:prSet>
      <dgm:spPr/>
    </dgm:pt>
    <dgm:pt modelId="{FF0E1DC3-BEDD-4245-B37E-9C5CDD96CEDD}" type="pres">
      <dgm:prSet presAssocID="{FAB93E05-2D4E-4637-BCBD-7CF6B64F8C14}" presName="Childtext1" presStyleLbl="revTx" presStyleIdx="2" presStyleCnt="3" custScaleX="125926" custScaleY="145693" custLinFactNeighborX="19022" custLinFactNeighborY="3857">
        <dgm:presLayoutVars>
          <dgm:chMax val="0"/>
          <dgm:chPref val="0"/>
          <dgm:bulletEnabled val="1"/>
        </dgm:presLayoutVars>
      </dgm:prSet>
      <dgm:spPr/>
    </dgm:pt>
    <dgm:pt modelId="{BB49BE03-6498-4632-A680-3F602FA0754C}" type="pres">
      <dgm:prSet presAssocID="{FAB93E05-2D4E-4637-BCBD-7CF6B64F8C14}" presName="BalanceSpacing" presStyleCnt="0"/>
      <dgm:spPr/>
    </dgm:pt>
    <dgm:pt modelId="{F34C0EF9-9B64-40BF-A4AD-C9B6444FB7B8}" type="pres">
      <dgm:prSet presAssocID="{FAB93E05-2D4E-4637-BCBD-7CF6B64F8C14}" presName="BalanceSpacing1" presStyleCnt="0"/>
      <dgm:spPr/>
    </dgm:pt>
    <dgm:pt modelId="{E1F93CD8-FF8F-4BB4-9B1C-02AC8CFF6539}" type="pres">
      <dgm:prSet presAssocID="{F8946A58-352A-48D1-B5A9-C84E411DFEF4}" presName="Accent1Text" presStyleLbl="node1" presStyleIdx="5" presStyleCnt="6"/>
      <dgm:spPr/>
    </dgm:pt>
  </dgm:ptLst>
  <dgm:cxnLst>
    <dgm:cxn modelId="{13F84F03-A87A-4EAE-B131-503340D930B4}" type="presOf" srcId="{19E1DF81-1CFB-4569-875D-4DFD5A6DB16A}" destId="{26904BAD-385A-432C-AFC7-57DF4E67B36C}" srcOrd="0" destOrd="0" presId="urn:microsoft.com/office/officeart/2008/layout/AlternatingHexagons"/>
    <dgm:cxn modelId="{BC70A005-E155-44A5-BA1D-B967B77D1914}" srcId="{FAB93E05-2D4E-4637-BCBD-7CF6B64F8C14}" destId="{D62ED4A8-2EB7-4333-932C-2A0D3483EE75}" srcOrd="0" destOrd="0" parTransId="{28E7639B-E2B0-4B3B-859F-835C175A237F}" sibTransId="{9625067D-B118-4121-ACDD-813F2CC2C74B}"/>
    <dgm:cxn modelId="{883FF34A-868C-42E9-9D18-B40212FD4EF1}" type="presOf" srcId="{FB4D1118-D4FE-4E17-9C9C-7C703506927E}" destId="{E8187684-02F1-4DC9-A6E8-A9C610C2359E}" srcOrd="0" destOrd="0" presId="urn:microsoft.com/office/officeart/2008/layout/AlternatingHexagons"/>
    <dgm:cxn modelId="{15822374-EBA8-4A79-A575-5017DD8E20DA}" type="presOf" srcId="{FAB93E05-2D4E-4637-BCBD-7CF6B64F8C14}" destId="{D8F74E5E-105C-45F7-B8BD-942F2CDA6FD5}" srcOrd="0" destOrd="0" presId="urn:microsoft.com/office/officeart/2008/layout/AlternatingHexagons"/>
    <dgm:cxn modelId="{E01A9658-C4D0-4F5A-BB4A-BD80CE603E6B}" type="presOf" srcId="{F8946A58-352A-48D1-B5A9-C84E411DFEF4}" destId="{E1F93CD8-FF8F-4BB4-9B1C-02AC8CFF6539}" srcOrd="0" destOrd="0" presId="urn:microsoft.com/office/officeart/2008/layout/AlternatingHexagons"/>
    <dgm:cxn modelId="{D26B1F82-A2F8-4EA1-9B57-8FA024067A1F}" srcId="{19E1DF81-1CFB-4569-875D-4DFD5A6DB16A}" destId="{FB4D1118-D4FE-4E17-9C9C-7C703506927E}" srcOrd="0" destOrd="0" parTransId="{6CFEB66A-0A88-4992-9F67-95BB22FDAC28}" sibTransId="{709EBFB2-4A75-4159-B5B9-51658AD2A40F}"/>
    <dgm:cxn modelId="{106ECA93-175D-4EA3-A66F-8DA24912AF04}" type="presOf" srcId="{AD1278E5-09BF-46D3-8A67-D2F39C39CC4F}" destId="{D79F3A5F-A947-4FD7-8CCB-0CFC5C4D4321}" srcOrd="0" destOrd="0" presId="urn:microsoft.com/office/officeart/2008/layout/AlternatingHexagons"/>
    <dgm:cxn modelId="{CBA7E99D-B26A-4BED-87E2-4C98B5EA1E04}" type="presOf" srcId="{D62ED4A8-2EB7-4333-932C-2A0D3483EE75}" destId="{FF0E1DC3-BEDD-4245-B37E-9C5CDD96CEDD}" srcOrd="0" destOrd="0" presId="urn:microsoft.com/office/officeart/2008/layout/AlternatingHexagons"/>
    <dgm:cxn modelId="{C44DF6AF-68E6-4009-B749-59EEB79E4599}" type="presOf" srcId="{5F701999-D1F3-436C-BD53-B409BA6F7F5F}" destId="{2A4D2A57-41CE-4C43-813D-F3DD5C1CE291}" srcOrd="0" destOrd="0" presId="urn:microsoft.com/office/officeart/2008/layout/AlternatingHexagons"/>
    <dgm:cxn modelId="{474304B4-C987-43FC-9D66-924A9230E483}" srcId="{5F701999-D1F3-436C-BD53-B409BA6F7F5F}" destId="{19E1DF81-1CFB-4569-875D-4DFD5A6DB16A}" srcOrd="1" destOrd="0" parTransId="{9264BF4E-BB97-4001-AAD3-DD6A2FCDA417}" sibTransId="{69E8BCDB-A0DB-4538-A35C-E632DCFD6259}"/>
    <dgm:cxn modelId="{207BEBB9-0203-4803-8A3C-C634A0F7ADFB}" srcId="{5F701999-D1F3-436C-BD53-B409BA6F7F5F}" destId="{863E0B28-0FE1-49E5-9302-021D616A1BDD}" srcOrd="0" destOrd="0" parTransId="{324F7E82-0B1A-432B-BCDA-EAA81CC34D91}" sibTransId="{AD1278E5-09BF-46D3-8A67-D2F39C39CC4F}"/>
    <dgm:cxn modelId="{5992A4CA-1298-49F7-A486-5DD915C7AB47}" type="presOf" srcId="{69E8BCDB-A0DB-4538-A35C-E632DCFD6259}" destId="{AB676FDD-87AF-4E86-9869-F8A005141213}" srcOrd="0" destOrd="0" presId="urn:microsoft.com/office/officeart/2008/layout/AlternatingHexagons"/>
    <dgm:cxn modelId="{593F40D4-3141-4A78-9904-2D55C99F820E}" type="presOf" srcId="{75784D79-512E-4235-B3AA-82843280B4F4}" destId="{6C07EF29-707B-4181-8FF1-61B88AB7BEEE}" srcOrd="0" destOrd="0" presId="urn:microsoft.com/office/officeart/2008/layout/AlternatingHexagons"/>
    <dgm:cxn modelId="{B6226EE4-00D1-4F73-BCC7-74B430C9ECF7}" type="presOf" srcId="{863E0B28-0FE1-49E5-9302-021D616A1BDD}" destId="{1681F1FC-61AA-4B24-A790-EFBF17ACAECA}" srcOrd="0" destOrd="0" presId="urn:microsoft.com/office/officeart/2008/layout/AlternatingHexagons"/>
    <dgm:cxn modelId="{2B9C6FF4-879F-4E31-890B-55C6D6EABC1E}" srcId="{5F701999-D1F3-436C-BD53-B409BA6F7F5F}" destId="{FAB93E05-2D4E-4637-BCBD-7CF6B64F8C14}" srcOrd="2" destOrd="0" parTransId="{C3D0BF3D-09EB-4A15-959C-DF880D9880CF}" sibTransId="{F8946A58-352A-48D1-B5A9-C84E411DFEF4}"/>
    <dgm:cxn modelId="{7C6E21F5-87A0-4030-AB50-C9580D4D3784}" srcId="{863E0B28-0FE1-49E5-9302-021D616A1BDD}" destId="{75784D79-512E-4235-B3AA-82843280B4F4}" srcOrd="0" destOrd="0" parTransId="{56798E01-649B-48E4-A936-4F73F60614BD}" sibTransId="{1EFFE301-E711-4254-9B8A-2CF33CACC21A}"/>
    <dgm:cxn modelId="{A64F6EBD-E080-4987-BE8A-DB6486DD8C15}" type="presParOf" srcId="{2A4D2A57-41CE-4C43-813D-F3DD5C1CE291}" destId="{34BC7237-E856-44C4-A3F2-2A787A49FA7D}" srcOrd="0" destOrd="0" presId="urn:microsoft.com/office/officeart/2008/layout/AlternatingHexagons"/>
    <dgm:cxn modelId="{88D3B6B8-530B-4F35-BB97-3B106C4977C7}" type="presParOf" srcId="{34BC7237-E856-44C4-A3F2-2A787A49FA7D}" destId="{1681F1FC-61AA-4B24-A790-EFBF17ACAECA}" srcOrd="0" destOrd="0" presId="urn:microsoft.com/office/officeart/2008/layout/AlternatingHexagons"/>
    <dgm:cxn modelId="{EA743893-ED7B-4E89-BE57-3142E72EC97D}" type="presParOf" srcId="{34BC7237-E856-44C4-A3F2-2A787A49FA7D}" destId="{6C07EF29-707B-4181-8FF1-61B88AB7BEEE}" srcOrd="1" destOrd="0" presId="urn:microsoft.com/office/officeart/2008/layout/AlternatingHexagons"/>
    <dgm:cxn modelId="{7003F294-6113-480F-9680-4AD8A1F0CCCB}" type="presParOf" srcId="{34BC7237-E856-44C4-A3F2-2A787A49FA7D}" destId="{362C545C-BDD4-4DCC-B2CE-E9B6D4E2A367}" srcOrd="2" destOrd="0" presId="urn:microsoft.com/office/officeart/2008/layout/AlternatingHexagons"/>
    <dgm:cxn modelId="{BF5F372C-553F-42E5-8F22-9D8F7E686C3D}" type="presParOf" srcId="{34BC7237-E856-44C4-A3F2-2A787A49FA7D}" destId="{64F6BF85-502B-4CF7-AF3B-47744BA3486F}" srcOrd="3" destOrd="0" presId="urn:microsoft.com/office/officeart/2008/layout/AlternatingHexagons"/>
    <dgm:cxn modelId="{8EBCF86D-5154-457C-A1BC-FF3426984DEE}" type="presParOf" srcId="{34BC7237-E856-44C4-A3F2-2A787A49FA7D}" destId="{D79F3A5F-A947-4FD7-8CCB-0CFC5C4D4321}" srcOrd="4" destOrd="0" presId="urn:microsoft.com/office/officeart/2008/layout/AlternatingHexagons"/>
    <dgm:cxn modelId="{BDD25F9C-B842-4CB6-AD5F-C3601FAC52F4}" type="presParOf" srcId="{2A4D2A57-41CE-4C43-813D-F3DD5C1CE291}" destId="{8350A0ED-F988-48D6-8DFC-80B5F35AD389}" srcOrd="1" destOrd="0" presId="urn:microsoft.com/office/officeart/2008/layout/AlternatingHexagons"/>
    <dgm:cxn modelId="{E701742E-FC8C-4A34-AA68-B5D6601CA159}" type="presParOf" srcId="{2A4D2A57-41CE-4C43-813D-F3DD5C1CE291}" destId="{01748114-4B2D-4D7D-8956-F60B6D02DE30}" srcOrd="2" destOrd="0" presId="urn:microsoft.com/office/officeart/2008/layout/AlternatingHexagons"/>
    <dgm:cxn modelId="{8C8427BC-F419-41DD-A38B-46E62586EA9D}" type="presParOf" srcId="{01748114-4B2D-4D7D-8956-F60B6D02DE30}" destId="{26904BAD-385A-432C-AFC7-57DF4E67B36C}" srcOrd="0" destOrd="0" presId="urn:microsoft.com/office/officeart/2008/layout/AlternatingHexagons"/>
    <dgm:cxn modelId="{ED6B29E7-7BC6-4BC9-B6D6-5B243FC82FC2}" type="presParOf" srcId="{01748114-4B2D-4D7D-8956-F60B6D02DE30}" destId="{E8187684-02F1-4DC9-A6E8-A9C610C2359E}" srcOrd="1" destOrd="0" presId="urn:microsoft.com/office/officeart/2008/layout/AlternatingHexagons"/>
    <dgm:cxn modelId="{86D4B02C-9741-4092-98AF-F63A8F31EC63}" type="presParOf" srcId="{01748114-4B2D-4D7D-8956-F60B6D02DE30}" destId="{DCEA3BB7-23B2-4B6C-B146-1AA346C921A3}" srcOrd="2" destOrd="0" presId="urn:microsoft.com/office/officeart/2008/layout/AlternatingHexagons"/>
    <dgm:cxn modelId="{02D6ECA6-7706-4148-9136-98227EF65941}" type="presParOf" srcId="{01748114-4B2D-4D7D-8956-F60B6D02DE30}" destId="{4FC4CB49-3B81-4CB1-B502-651FACB6273F}" srcOrd="3" destOrd="0" presId="urn:microsoft.com/office/officeart/2008/layout/AlternatingHexagons"/>
    <dgm:cxn modelId="{B2CFBE3F-5E85-452B-BE3A-0DF93EFD4DC6}" type="presParOf" srcId="{01748114-4B2D-4D7D-8956-F60B6D02DE30}" destId="{AB676FDD-87AF-4E86-9869-F8A005141213}" srcOrd="4" destOrd="0" presId="urn:microsoft.com/office/officeart/2008/layout/AlternatingHexagons"/>
    <dgm:cxn modelId="{B88E1AA6-3896-4C27-8987-DC68D92BCB27}" type="presParOf" srcId="{2A4D2A57-41CE-4C43-813D-F3DD5C1CE291}" destId="{F93D173C-704B-48B1-9E80-46A7C1112C8B}" srcOrd="3" destOrd="0" presId="urn:microsoft.com/office/officeart/2008/layout/AlternatingHexagons"/>
    <dgm:cxn modelId="{E9D5CCE2-4465-4563-8AD4-B2A282E4867B}" type="presParOf" srcId="{2A4D2A57-41CE-4C43-813D-F3DD5C1CE291}" destId="{78853680-E3E1-49E4-8F54-CCDCECEFE0C2}" srcOrd="4" destOrd="0" presId="urn:microsoft.com/office/officeart/2008/layout/AlternatingHexagons"/>
    <dgm:cxn modelId="{CA2655C6-5569-4594-A45E-0F4BBDC97F5C}" type="presParOf" srcId="{78853680-E3E1-49E4-8F54-CCDCECEFE0C2}" destId="{D8F74E5E-105C-45F7-B8BD-942F2CDA6FD5}" srcOrd="0" destOrd="0" presId="urn:microsoft.com/office/officeart/2008/layout/AlternatingHexagons"/>
    <dgm:cxn modelId="{D287FA3D-9C03-470E-A785-1342B6C0C207}" type="presParOf" srcId="{78853680-E3E1-49E4-8F54-CCDCECEFE0C2}" destId="{FF0E1DC3-BEDD-4245-B37E-9C5CDD96CEDD}" srcOrd="1" destOrd="0" presId="urn:microsoft.com/office/officeart/2008/layout/AlternatingHexagons"/>
    <dgm:cxn modelId="{518BDCBD-C4BF-4766-96DA-BD9A6C48479B}" type="presParOf" srcId="{78853680-E3E1-49E4-8F54-CCDCECEFE0C2}" destId="{BB49BE03-6498-4632-A680-3F602FA0754C}" srcOrd="2" destOrd="0" presId="urn:microsoft.com/office/officeart/2008/layout/AlternatingHexagons"/>
    <dgm:cxn modelId="{7416DC2E-7006-4D9F-B282-9AA6ACF58E76}" type="presParOf" srcId="{78853680-E3E1-49E4-8F54-CCDCECEFE0C2}" destId="{F34C0EF9-9B64-40BF-A4AD-C9B6444FB7B8}" srcOrd="3" destOrd="0" presId="urn:microsoft.com/office/officeart/2008/layout/AlternatingHexagons"/>
    <dgm:cxn modelId="{FF6FC9F0-6113-41B2-A7B0-EBC704061A2C}" type="presParOf" srcId="{78853680-E3E1-49E4-8F54-CCDCECEFE0C2}" destId="{E1F93CD8-FF8F-4BB4-9B1C-02AC8CFF653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1F1FC-61AA-4B24-A790-EFBF17ACAECA}">
      <dsp:nvSpPr>
        <dsp:cNvPr id="0" name=""/>
        <dsp:cNvSpPr/>
      </dsp:nvSpPr>
      <dsp:spPr>
        <a:xfrm rot="5400000">
          <a:off x="2160712" y="43193"/>
          <a:ext cx="1160182" cy="10737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spc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Candidate</a:t>
          </a:r>
          <a:endParaRPr lang="en-US" sz="1050" b="1" kern="1200" spc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76208" y="186165"/>
        <a:ext cx="729189" cy="787852"/>
      </dsp:txXfrm>
    </dsp:sp>
    <dsp:sp modelId="{6C07EF29-707B-4181-8FF1-61B88AB7BEEE}">
      <dsp:nvSpPr>
        <dsp:cNvPr id="0" name=""/>
        <dsp:cNvSpPr/>
      </dsp:nvSpPr>
      <dsp:spPr>
        <a:xfrm>
          <a:off x="3236570" y="233092"/>
          <a:ext cx="1452672" cy="696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F3A5F-A947-4FD7-8CCB-0CFC5C4D4321}">
      <dsp:nvSpPr>
        <dsp:cNvPr id="0" name=""/>
        <dsp:cNvSpPr/>
      </dsp:nvSpPr>
      <dsp:spPr>
        <a:xfrm rot="5400000">
          <a:off x="1003744" y="76468"/>
          <a:ext cx="1160182" cy="1009358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spc="0" dirty="0"/>
            <a:t>PWdWA</a:t>
          </a:r>
          <a:endParaRPr lang="en-US" sz="1400" kern="1200" spc="0" dirty="0"/>
        </a:p>
      </dsp:txBody>
      <dsp:txXfrm rot="-5400000">
        <a:off x="1236448" y="181851"/>
        <a:ext cx="694774" cy="798592"/>
      </dsp:txXfrm>
    </dsp:sp>
    <dsp:sp modelId="{26904BAD-385A-432C-AFC7-57DF4E67B36C}">
      <dsp:nvSpPr>
        <dsp:cNvPr id="0" name=""/>
        <dsp:cNvSpPr/>
      </dsp:nvSpPr>
      <dsp:spPr>
        <a:xfrm rot="5400000">
          <a:off x="1586187" y="1020457"/>
          <a:ext cx="1160182" cy="1090904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spc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Governance Trainers</a:t>
          </a:r>
          <a:endParaRPr lang="en-U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797215" y="1173410"/>
        <a:ext cx="738126" cy="785001"/>
      </dsp:txXfrm>
    </dsp:sp>
    <dsp:sp modelId="{E8187684-02F1-4DC9-A6E8-A9C610C2359E}">
      <dsp:nvSpPr>
        <dsp:cNvPr id="0" name=""/>
        <dsp:cNvSpPr/>
      </dsp:nvSpPr>
      <dsp:spPr>
        <a:xfrm>
          <a:off x="351449" y="1307124"/>
          <a:ext cx="1252996" cy="696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76FDD-87AF-4E86-9869-F8A005141213}">
      <dsp:nvSpPr>
        <dsp:cNvPr id="0" name=""/>
        <dsp:cNvSpPr/>
      </dsp:nvSpPr>
      <dsp:spPr>
        <a:xfrm rot="5400000">
          <a:off x="2700155" y="1061230"/>
          <a:ext cx="1160182" cy="10093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932859" y="1166613"/>
        <a:ext cx="694774" cy="798592"/>
      </dsp:txXfrm>
    </dsp:sp>
    <dsp:sp modelId="{D8F74E5E-105C-45F7-B8BD-942F2CDA6FD5}">
      <dsp:nvSpPr>
        <dsp:cNvPr id="0" name=""/>
        <dsp:cNvSpPr/>
      </dsp:nvSpPr>
      <dsp:spPr>
        <a:xfrm rot="5400000">
          <a:off x="2152929" y="2018724"/>
          <a:ext cx="1160182" cy="1047259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spc="300" dirty="0">
            <a:effectLst/>
          </a:endParaRPr>
        </a:p>
      </dsp:txBody>
      <dsp:txXfrm rot="-5400000">
        <a:off x="2375439" y="2146216"/>
        <a:ext cx="715161" cy="792276"/>
      </dsp:txXfrm>
    </dsp:sp>
    <dsp:sp modelId="{FF0E1DC3-BEDD-4245-B37E-9C5CDD96CEDD}">
      <dsp:nvSpPr>
        <dsp:cNvPr id="0" name=""/>
        <dsp:cNvSpPr/>
      </dsp:nvSpPr>
      <dsp:spPr>
        <a:xfrm>
          <a:off x="3243258" y="2070430"/>
          <a:ext cx="1630443" cy="1014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93CD8-FF8F-4BB4-9B1C-02AC8CFF6539}">
      <dsp:nvSpPr>
        <dsp:cNvPr id="0" name=""/>
        <dsp:cNvSpPr/>
      </dsp:nvSpPr>
      <dsp:spPr>
        <a:xfrm rot="5400000">
          <a:off x="1020216" y="2047049"/>
          <a:ext cx="1160182" cy="1009358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Govt Boards</a:t>
          </a:r>
        </a:p>
      </dsp:txBody>
      <dsp:txXfrm rot="-5400000">
        <a:off x="1252920" y="2152432"/>
        <a:ext cx="694774" cy="798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1F1FC-61AA-4B24-A790-EFBF17ACAECA}">
      <dsp:nvSpPr>
        <dsp:cNvPr id="0" name=""/>
        <dsp:cNvSpPr/>
      </dsp:nvSpPr>
      <dsp:spPr>
        <a:xfrm rot="5400000">
          <a:off x="3054624" y="105886"/>
          <a:ext cx="1596106" cy="13886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Candidate Skill Pool</a:t>
          </a:r>
        </a:p>
      </dsp:txBody>
      <dsp:txXfrm rot="-5400000">
        <a:off x="3374763" y="250865"/>
        <a:ext cx="955828" cy="1098654"/>
      </dsp:txXfrm>
    </dsp:sp>
    <dsp:sp modelId="{6C07EF29-707B-4181-8FF1-61B88AB7BEEE}">
      <dsp:nvSpPr>
        <dsp:cNvPr id="0" name=""/>
        <dsp:cNvSpPr/>
      </dsp:nvSpPr>
      <dsp:spPr>
        <a:xfrm>
          <a:off x="4571387" y="328380"/>
          <a:ext cx="2325000" cy="957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Candidate nomination</a:t>
          </a:r>
        </a:p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Reference group participation</a:t>
          </a:r>
        </a:p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Governance training participation</a:t>
          </a:r>
        </a:p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Co-Design survey tool</a:t>
          </a:r>
        </a:p>
      </dsp:txBody>
      <dsp:txXfrm>
        <a:off x="4571387" y="328380"/>
        <a:ext cx="2325000" cy="957663"/>
      </dsp:txXfrm>
    </dsp:sp>
    <dsp:sp modelId="{D79F3A5F-A947-4FD7-8CCB-0CFC5C4D4321}">
      <dsp:nvSpPr>
        <dsp:cNvPr id="0" name=""/>
        <dsp:cNvSpPr/>
      </dsp:nvSpPr>
      <dsp:spPr>
        <a:xfrm rot="5400000">
          <a:off x="1554923" y="105886"/>
          <a:ext cx="1596106" cy="1388612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PWdWA</a:t>
          </a:r>
        </a:p>
      </dsp:txBody>
      <dsp:txXfrm rot="-5400000">
        <a:off x="1875062" y="250865"/>
        <a:ext cx="955828" cy="1098654"/>
      </dsp:txXfrm>
    </dsp:sp>
    <dsp:sp modelId="{26904BAD-385A-432C-AFC7-57DF4E67B36C}">
      <dsp:nvSpPr>
        <dsp:cNvPr id="0" name=""/>
        <dsp:cNvSpPr/>
      </dsp:nvSpPr>
      <dsp:spPr>
        <a:xfrm rot="5400000">
          <a:off x="2336260" y="1404568"/>
          <a:ext cx="1596106" cy="150079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Leadership and Governance Organisations</a:t>
          </a:r>
        </a:p>
      </dsp:txBody>
      <dsp:txXfrm rot="-5400000">
        <a:off x="2626579" y="1614989"/>
        <a:ext cx="1015468" cy="1079956"/>
      </dsp:txXfrm>
    </dsp:sp>
    <dsp:sp modelId="{E8187684-02F1-4DC9-A6E8-A9C610C2359E}">
      <dsp:nvSpPr>
        <dsp:cNvPr id="0" name=""/>
        <dsp:cNvSpPr/>
      </dsp:nvSpPr>
      <dsp:spPr>
        <a:xfrm>
          <a:off x="637584" y="1798946"/>
          <a:ext cx="1723794" cy="957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Advisors, Coaching</a:t>
          </a:r>
        </a:p>
        <a:p>
          <a:pPr marL="0" lvl="0" indent="0" algn="r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Competency framework</a:t>
          </a:r>
        </a:p>
        <a:p>
          <a:pPr marL="0" lvl="0" indent="0" algn="r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Training program</a:t>
          </a:r>
        </a:p>
      </dsp:txBody>
      <dsp:txXfrm>
        <a:off x="637584" y="1798946"/>
        <a:ext cx="1723794" cy="957663"/>
      </dsp:txXfrm>
    </dsp:sp>
    <dsp:sp modelId="{AB676FDD-87AF-4E86-9869-F8A005141213}">
      <dsp:nvSpPr>
        <dsp:cNvPr id="0" name=""/>
        <dsp:cNvSpPr/>
      </dsp:nvSpPr>
      <dsp:spPr>
        <a:xfrm rot="5400000">
          <a:off x="3835961" y="1460661"/>
          <a:ext cx="1596106" cy="13886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56100" y="1605640"/>
        <a:ext cx="955828" cy="1098654"/>
      </dsp:txXfrm>
    </dsp:sp>
    <dsp:sp modelId="{D8F74E5E-105C-45F7-B8BD-942F2CDA6FD5}">
      <dsp:nvSpPr>
        <dsp:cNvPr id="0" name=""/>
        <dsp:cNvSpPr/>
      </dsp:nvSpPr>
      <dsp:spPr>
        <a:xfrm rot="5400000">
          <a:off x="2973532" y="2763884"/>
          <a:ext cx="1596106" cy="14917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Boards and Organisations</a:t>
          </a:r>
        </a:p>
      </dsp:txBody>
      <dsp:txXfrm rot="-5400000">
        <a:off x="3266216" y="2969009"/>
        <a:ext cx="1010738" cy="1081469"/>
      </dsp:txXfrm>
    </dsp:sp>
    <dsp:sp modelId="{FF0E1DC3-BEDD-4245-B37E-9C5CDD96CEDD}">
      <dsp:nvSpPr>
        <dsp:cNvPr id="0" name=""/>
        <dsp:cNvSpPr/>
      </dsp:nvSpPr>
      <dsp:spPr>
        <a:xfrm>
          <a:off x="4615954" y="2849055"/>
          <a:ext cx="2243062" cy="139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Board Disability Diversity Survey</a:t>
          </a:r>
        </a:p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Policy change, diversity targets </a:t>
          </a:r>
        </a:p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Training sponsorship/ support </a:t>
          </a:r>
        </a:p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Board pipeline registration</a:t>
          </a:r>
        </a:p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Board placement </a:t>
          </a:r>
        </a:p>
      </dsp:txBody>
      <dsp:txXfrm>
        <a:off x="4615954" y="2849055"/>
        <a:ext cx="2243062" cy="1395248"/>
      </dsp:txXfrm>
    </dsp:sp>
    <dsp:sp modelId="{E1F93CD8-FF8F-4BB4-9B1C-02AC8CFF6539}">
      <dsp:nvSpPr>
        <dsp:cNvPr id="0" name=""/>
        <dsp:cNvSpPr/>
      </dsp:nvSpPr>
      <dsp:spPr>
        <a:xfrm rot="5400000">
          <a:off x="1473830" y="2815436"/>
          <a:ext cx="1596106" cy="13886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</a:t>
          </a:r>
        </a:p>
      </dsp:txBody>
      <dsp:txXfrm rot="-5400000">
        <a:off x="1793969" y="2960415"/>
        <a:ext cx="955828" cy="109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214AF0-1AE6-4E6A-8759-0F2B6DC52C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/>
              <a:t>Board Disability Diversity Survey - Key Results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0BB21-1FCA-4F56-AA0A-036AC54ABD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AU"/>
              <a:t>16 May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892AC-5925-49CB-A458-5C59ACC11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/>
              <a:t>People With disabilities WA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1617A-8167-48B7-90F5-560BDC8BF2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68EBC-3716-4C5E-8078-F6A2306AE1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12792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AU"/>
              <a:t>16 May 2019</a:t>
            </a:r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/>
              <a:t>People With disabilities WA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4B87E-A8A6-4588-B38F-E73860E7D52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052446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41406"/>
            <a:ext cx="6858000" cy="1866514"/>
          </a:xfrm>
        </p:spPr>
        <p:txBody>
          <a:bodyPr anchor="b">
            <a:normAutofit/>
          </a:bodyPr>
          <a:lstStyle>
            <a:lvl1pPr algn="ctr">
              <a:defRPr sz="4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37711"/>
            <a:ext cx="6858000" cy="929783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b="38871"/>
          <a:stretch/>
        </p:blipFill>
        <p:spPr>
          <a:xfrm>
            <a:off x="0" y="4111693"/>
            <a:ext cx="9144000" cy="27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090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146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9288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0" y="5999968"/>
            <a:ext cx="9144000" cy="475989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4850003"/>
            <a:ext cx="53949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3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4105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0" y="5999968"/>
            <a:ext cx="9144000" cy="475989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4850003"/>
            <a:ext cx="53949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9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17434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7434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0" y="5999968"/>
            <a:ext cx="9144000" cy="475989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4850003"/>
            <a:ext cx="53949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7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948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948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0" y="5999968"/>
            <a:ext cx="9144000" cy="475989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4850003"/>
            <a:ext cx="53949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6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0" y="5999968"/>
            <a:ext cx="9144000" cy="475989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4850003"/>
            <a:ext cx="53949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38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0" y="5999968"/>
            <a:ext cx="9144000" cy="475989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4850003"/>
            <a:ext cx="53949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7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0" y="5999968"/>
            <a:ext cx="9144000" cy="475989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4850003"/>
            <a:ext cx="53949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7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428A0-EC6F-4842-8E54-D659416261F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0" y="5999968"/>
            <a:ext cx="9144000" cy="475989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4850003"/>
            <a:ext cx="53949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4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eobrava.wordpress.com/2015/01/25/how-ceos-adapt-to-the-global-networked-economy-trends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eobrava.wordpress.com/2015/01/25/how-ceos-adapt-to-the-global-networked-economy-trends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642197"/>
            <a:ext cx="6858000" cy="1866514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AU" sz="3600" b="1" dirty="0"/>
              <a:t>On Board with Me</a:t>
            </a:r>
            <a:br>
              <a:rPr lang="en-AU" sz="3600" dirty="0"/>
            </a:br>
            <a:br>
              <a:rPr lang="en-AU" sz="3600" dirty="0"/>
            </a:br>
            <a:r>
              <a:rPr lang="en-AU" sz="3600" dirty="0">
                <a:solidFill>
                  <a:srgbClr val="C00000"/>
                </a:solidFill>
              </a:rPr>
              <a:t>Delivering Board Disability Diversity</a:t>
            </a:r>
            <a:endParaRPr lang="en-AU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737710"/>
            <a:ext cx="4910328" cy="3131820"/>
            <a:chOff x="899160" y="6880860"/>
            <a:chExt cx="4917440" cy="2363656"/>
          </a:xfrm>
        </p:grpSpPr>
        <p:grpSp>
          <p:nvGrpSpPr>
            <p:cNvPr id="5" name="Group 4"/>
            <p:cNvGrpSpPr/>
            <p:nvPr/>
          </p:nvGrpSpPr>
          <p:grpSpPr>
            <a:xfrm>
              <a:off x="899160" y="6880860"/>
              <a:ext cx="4917440" cy="2363656"/>
              <a:chOff x="899160" y="6880860"/>
              <a:chExt cx="4917440" cy="2363656"/>
            </a:xfrm>
          </p:grpSpPr>
          <p:graphicFrame>
            <p:nvGraphicFramePr>
              <p:cNvPr id="9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63271841"/>
                  </p:ext>
                </p:extLst>
              </p:nvPr>
            </p:nvGraphicFramePr>
            <p:xfrm>
              <a:off x="899160" y="6880860"/>
              <a:ext cx="4917440" cy="23636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32183DD-D84A-4A5A-AD04-88587FDBB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3882206" y="7731403"/>
                <a:ext cx="833858" cy="662570"/>
              </a:xfrm>
              <a:prstGeom prst="rect">
                <a:avLst/>
              </a:prstGeom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p:spPr>
          </p:pic>
        </p:grpSp>
        <p:sp>
          <p:nvSpPr>
            <p:cNvPr id="8" name="Hexagon 4"/>
            <p:cNvSpPr txBox="1"/>
            <p:nvPr/>
          </p:nvSpPr>
          <p:spPr>
            <a:xfrm>
              <a:off x="3304142" y="8505816"/>
              <a:ext cx="751344" cy="602337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Boards</a:t>
              </a:r>
            </a:p>
          </p:txBody>
        </p:sp>
      </p:grp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063704" y="3106821"/>
            <a:ext cx="4521482" cy="929783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/>
              <a:t>Welcome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671E04E3-ACC5-49E9-99AA-C5BC791493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08" y="2459373"/>
            <a:ext cx="902821" cy="3131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C87549-53CE-4ED4-97B7-D24AAB8DBB71}"/>
              </a:ext>
            </a:extLst>
          </p:cNvPr>
          <p:cNvSpPr txBox="1"/>
          <p:nvPr/>
        </p:nvSpPr>
        <p:spPr>
          <a:xfrm>
            <a:off x="924851" y="5911713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IMAGE:  On Board with Me Project Graphic of Hexagons Representing each Stakeholder</a:t>
            </a:r>
          </a:p>
        </p:txBody>
      </p:sp>
    </p:spTree>
    <p:extLst>
      <p:ext uri="{BB962C8B-B14F-4D97-AF65-F5344CB8AC3E}">
        <p14:creationId xmlns:p14="http://schemas.microsoft.com/office/powerpoint/2010/main" val="266602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F59BE-DC32-4D0D-8BE5-CE5FA556DC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7B489-2405-42D4-B370-1C40C692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6D4A88-C3A6-41B7-BD21-9A99D674F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9" y="183242"/>
            <a:ext cx="8658682" cy="64915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D3F0F-51C2-4BDA-BC8A-F10E0061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24486-80F5-4B6A-9761-006AB350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1BD5C-3901-4AC5-BF62-348482CE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1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2650-66D5-4DFE-9156-14DC88C8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4BEC-D396-4D66-82D1-8146B067E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AF66C-3DD6-411B-8356-986D1D19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E350D-CCF7-42DA-AB3C-354C34E3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4B314-568F-4725-BB23-5644C424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3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9DA9C-0655-49F7-9C7B-211F1317C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4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54535"/>
            <a:ext cx="8586216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3200" dirty="0"/>
              <a:t>On Board with Me Framework</a:t>
            </a:r>
            <a:br>
              <a:rPr lang="en-AU" sz="3200" dirty="0"/>
            </a:br>
            <a:r>
              <a:rPr lang="en-AU" sz="2400" dirty="0">
                <a:solidFill>
                  <a:srgbClr val="C00000"/>
                </a:solidFill>
              </a:rPr>
              <a:t>Roles of Participants and Engagement Opportunities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731189"/>
              </p:ext>
            </p:extLst>
          </p:nvPr>
        </p:nvGraphicFramePr>
        <p:xfrm>
          <a:off x="1451862" y="1590411"/>
          <a:ext cx="7063488" cy="430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2189A9-278D-4736-A45F-19769B6B6F83}"/>
              </a:ext>
            </a:extLst>
          </p:cNvPr>
          <p:cNvGrpSpPr/>
          <p:nvPr/>
        </p:nvGrpSpPr>
        <p:grpSpPr>
          <a:xfrm>
            <a:off x="320040" y="2153789"/>
            <a:ext cx="2708910" cy="957708"/>
            <a:chOff x="-39599" y="1740768"/>
            <a:chExt cx="2008366" cy="9577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5E2CF5-8549-4F6D-9D97-F87AB3C7213A}"/>
                </a:ext>
              </a:extLst>
            </p:cNvPr>
            <p:cNvSpPr/>
            <p:nvPr/>
          </p:nvSpPr>
          <p:spPr>
            <a:xfrm>
              <a:off x="244893" y="1740768"/>
              <a:ext cx="1723874" cy="9577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6CE88F-6787-49B6-9410-6CD5AC7C17E0}"/>
                </a:ext>
              </a:extLst>
            </p:cNvPr>
            <p:cNvSpPr txBox="1"/>
            <p:nvPr/>
          </p:nvSpPr>
          <p:spPr>
            <a:xfrm>
              <a:off x="-39599" y="1740768"/>
              <a:ext cx="2008366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Assess sector Board recruitment standards</a:t>
              </a:r>
            </a:p>
            <a:p>
              <a:pPr marL="0" lvl="0" indent="0" algn="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Policy template</a:t>
              </a:r>
            </a:p>
            <a:p>
              <a:pPr marL="0" lvl="0" indent="0" algn="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Board register &amp; Candidate register</a:t>
              </a:r>
            </a:p>
            <a:p>
              <a:pPr marL="0" lvl="0" indent="0" algn="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PWD Development pipeline framework and guide</a:t>
              </a:r>
            </a:p>
            <a:p>
              <a:pPr marL="0" lvl="0" indent="0" algn="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solidFill>
                  <a:schemeClr val="tx1"/>
                </a:solidFill>
              </a:endParaRPr>
            </a:p>
            <a:p>
              <a:pPr marL="0" lvl="0" indent="0" algn="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1845D6-B275-48A9-B7D3-F5855129A26F}"/>
              </a:ext>
            </a:extLst>
          </p:cNvPr>
          <p:cNvGrpSpPr/>
          <p:nvPr/>
        </p:nvGrpSpPr>
        <p:grpSpPr>
          <a:xfrm>
            <a:off x="402336" y="4810491"/>
            <a:ext cx="2353148" cy="957913"/>
            <a:chOff x="-181429" y="1740680"/>
            <a:chExt cx="2353148" cy="95791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0130FA-E987-41F6-AF47-329DF2D70F9D}"/>
                </a:ext>
              </a:extLst>
            </p:cNvPr>
            <p:cNvSpPr/>
            <p:nvPr/>
          </p:nvSpPr>
          <p:spPr>
            <a:xfrm>
              <a:off x="447475" y="1740680"/>
              <a:ext cx="1724244" cy="9579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C0859A-D5D4-402F-8871-F99E79AAC654}"/>
                </a:ext>
              </a:extLst>
            </p:cNvPr>
            <p:cNvSpPr txBox="1"/>
            <p:nvPr/>
          </p:nvSpPr>
          <p:spPr>
            <a:xfrm>
              <a:off x="-181429" y="1740680"/>
              <a:ext cx="2353148" cy="9579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OnBoardWA / Diverse Board integration</a:t>
              </a:r>
            </a:p>
            <a:p>
              <a:pPr marL="0" lvl="0" indent="0" algn="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Government Board recruitment process</a:t>
              </a:r>
            </a:p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32183DD-D84A-4A5A-AD04-88587FDBB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115050" y="3290988"/>
            <a:ext cx="1143720" cy="9087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27753" y="1221079"/>
            <a:ext cx="12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Participants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2CC3A-F578-49A4-ADA9-681C4955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0B9CF-325A-4E63-98E5-A4253EB6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552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22E3EF-46BB-45BA-BCF6-D575B9EC3A86}"/>
              </a:ext>
            </a:extLst>
          </p:cNvPr>
          <p:cNvSpPr/>
          <p:nvPr/>
        </p:nvSpPr>
        <p:spPr>
          <a:xfrm>
            <a:off x="237137" y="1892606"/>
            <a:ext cx="3844413" cy="33574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6D60-2E6A-4973-900C-3D70CADD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40" y="236979"/>
            <a:ext cx="7886700" cy="1172222"/>
          </a:xfrm>
        </p:spPr>
        <p:txBody>
          <a:bodyPr>
            <a:normAutofit/>
          </a:bodyPr>
          <a:lstStyle/>
          <a:p>
            <a:r>
              <a:rPr lang="en-AU" sz="2800" dirty="0"/>
              <a:t>Board Disability Diversity Survey</a:t>
            </a:r>
            <a:br>
              <a:rPr lang="en-AU" sz="2800" dirty="0"/>
            </a:br>
            <a:r>
              <a:rPr lang="en-AU" sz="2800" dirty="0">
                <a:solidFill>
                  <a:srgbClr val="C00000"/>
                </a:solidFill>
              </a:rPr>
              <a:t>Key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6BD8E-22CA-4145-86AA-09C637AA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C6C00-05CE-4AA0-9B49-4916DA194046}"/>
              </a:ext>
            </a:extLst>
          </p:cNvPr>
          <p:cNvSpPr txBox="1"/>
          <p:nvPr/>
        </p:nvSpPr>
        <p:spPr>
          <a:xfrm>
            <a:off x="969754" y="1607982"/>
            <a:ext cx="23791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>
                <a:solidFill>
                  <a:sysClr val="windowText" lastClr="000000"/>
                </a:solidFill>
              </a:rPr>
              <a:t>BOARD </a:t>
            </a:r>
          </a:p>
          <a:p>
            <a:pPr algn="ctr"/>
            <a:r>
              <a:rPr lang="en-AU" sz="2600" dirty="0">
                <a:solidFill>
                  <a:sysClr val="windowText" lastClr="000000"/>
                </a:solidFill>
              </a:rPr>
              <a:t>APPOINTMENTS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63C4E-5D8B-44A7-88CE-A6C07C10791B}"/>
              </a:ext>
            </a:extLst>
          </p:cNvPr>
          <p:cNvSpPr txBox="1"/>
          <p:nvPr/>
        </p:nvSpPr>
        <p:spPr>
          <a:xfrm>
            <a:off x="614959" y="2601220"/>
            <a:ext cx="15810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ysClr val="windowText" lastClr="000000"/>
                </a:solidFill>
              </a:rPr>
              <a:t>88% </a:t>
            </a:r>
          </a:p>
          <a:p>
            <a:r>
              <a:rPr lang="en-AU" sz="1600" dirty="0">
                <a:solidFill>
                  <a:sysClr val="windowText" lastClr="000000"/>
                </a:solidFill>
              </a:rPr>
              <a:t>Boards include </a:t>
            </a:r>
          </a:p>
          <a:p>
            <a:r>
              <a:rPr lang="en-AU" sz="1600" dirty="0">
                <a:solidFill>
                  <a:sysClr val="windowText" lastClr="000000"/>
                </a:solidFill>
              </a:rPr>
              <a:t>Directors who are family member or carer of a person with disability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FA13C-A729-46EA-84F3-D289CD89CDF0}"/>
              </a:ext>
            </a:extLst>
          </p:cNvPr>
          <p:cNvSpPr txBox="1"/>
          <p:nvPr/>
        </p:nvSpPr>
        <p:spPr>
          <a:xfrm>
            <a:off x="2470406" y="2601220"/>
            <a:ext cx="1459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ysClr val="windowText" lastClr="000000"/>
                </a:solidFill>
              </a:rPr>
              <a:t>44% </a:t>
            </a:r>
          </a:p>
          <a:p>
            <a:r>
              <a:rPr lang="en-AU" sz="1600" dirty="0">
                <a:solidFill>
                  <a:sysClr val="windowText" lastClr="000000"/>
                </a:solidFill>
              </a:rPr>
              <a:t>Boards include Directors who are people with a disability</a:t>
            </a:r>
          </a:p>
          <a:p>
            <a:endParaRPr lang="en-AU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19875D-A91A-4B4F-BD65-559DF6FA1059}"/>
              </a:ext>
            </a:extLst>
          </p:cNvPr>
          <p:cNvSpPr/>
          <p:nvPr/>
        </p:nvSpPr>
        <p:spPr>
          <a:xfrm>
            <a:off x="4377994" y="1882775"/>
            <a:ext cx="3921660" cy="33655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602AA-FE1E-423B-AAB5-1C55C0682ED2}"/>
              </a:ext>
            </a:extLst>
          </p:cNvPr>
          <p:cNvSpPr txBox="1"/>
          <p:nvPr/>
        </p:nvSpPr>
        <p:spPr>
          <a:xfrm>
            <a:off x="4833947" y="2577460"/>
            <a:ext cx="1619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75% </a:t>
            </a:r>
          </a:p>
          <a:p>
            <a:r>
              <a:rPr lang="en-AU" sz="1600" dirty="0"/>
              <a:t>Senior Appointments are family member or carer of a person with disability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DA86E1-E734-4FF9-8EF0-4FC1A4E28B27}"/>
              </a:ext>
            </a:extLst>
          </p:cNvPr>
          <p:cNvSpPr txBox="1"/>
          <p:nvPr/>
        </p:nvSpPr>
        <p:spPr>
          <a:xfrm>
            <a:off x="6677333" y="2553301"/>
            <a:ext cx="16223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23% </a:t>
            </a:r>
          </a:p>
          <a:p>
            <a:r>
              <a:rPr lang="en-AU" sz="1600" dirty="0"/>
              <a:t>Senior Appointments are people with a disability</a:t>
            </a:r>
          </a:p>
          <a:p>
            <a:endParaRPr lang="en-A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654BC-7236-4496-B7B9-8B9AF2F2C3F5}"/>
              </a:ext>
            </a:extLst>
          </p:cNvPr>
          <p:cNvSpPr txBox="1"/>
          <p:nvPr/>
        </p:nvSpPr>
        <p:spPr>
          <a:xfrm>
            <a:off x="4458345" y="1586886"/>
            <a:ext cx="37622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dirty="0"/>
              <a:t>EXECUTIVE &amp; SENIOR APPOINTMENTS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32DB9A-5420-4664-ABC6-26414C04DE5A}"/>
              </a:ext>
            </a:extLst>
          </p:cNvPr>
          <p:cNvSpPr/>
          <p:nvPr/>
        </p:nvSpPr>
        <p:spPr>
          <a:xfrm>
            <a:off x="459257" y="2580924"/>
            <a:ext cx="145932" cy="216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09DFE-9461-432E-B570-9B80B1B581F9}"/>
              </a:ext>
            </a:extLst>
          </p:cNvPr>
          <p:cNvSpPr/>
          <p:nvPr/>
        </p:nvSpPr>
        <p:spPr>
          <a:xfrm>
            <a:off x="4619379" y="2563133"/>
            <a:ext cx="145932" cy="187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738B5-7CAE-40D6-94C7-BBAB1FFDA5D7}"/>
              </a:ext>
            </a:extLst>
          </p:cNvPr>
          <p:cNvSpPr/>
          <p:nvPr/>
        </p:nvSpPr>
        <p:spPr>
          <a:xfrm>
            <a:off x="6517776" y="2563133"/>
            <a:ext cx="145932" cy="57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C48751-20EB-4C4F-9C5E-ECBF6AD5A18D}"/>
              </a:ext>
            </a:extLst>
          </p:cNvPr>
          <p:cNvSpPr/>
          <p:nvPr/>
        </p:nvSpPr>
        <p:spPr>
          <a:xfrm>
            <a:off x="2295125" y="2580924"/>
            <a:ext cx="145932" cy="1080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D20FE1-8047-4E66-9B94-D38966DCBCD4}"/>
              </a:ext>
            </a:extLst>
          </p:cNvPr>
          <p:cNvCxnSpPr/>
          <p:nvPr/>
        </p:nvCxnSpPr>
        <p:spPr>
          <a:xfrm>
            <a:off x="237137" y="2580924"/>
            <a:ext cx="3844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0AA592-1627-4BA0-A3C2-6F2E8F6FCB18}"/>
              </a:ext>
            </a:extLst>
          </p:cNvPr>
          <p:cNvCxnSpPr/>
          <p:nvPr/>
        </p:nvCxnSpPr>
        <p:spPr>
          <a:xfrm>
            <a:off x="4412005" y="2557164"/>
            <a:ext cx="3844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5AC51E-C570-4C34-8F97-A5CAAB09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BF4074-974C-47B2-BCB6-5A991D67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806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7542230-B7B1-4764-AA0E-891DE1F49A6B}"/>
              </a:ext>
            </a:extLst>
          </p:cNvPr>
          <p:cNvSpPr/>
          <p:nvPr/>
        </p:nvSpPr>
        <p:spPr>
          <a:xfrm>
            <a:off x="335501" y="189239"/>
            <a:ext cx="8541987" cy="29931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78C827-4673-4962-9B83-50DECEE32956}"/>
              </a:ext>
            </a:extLst>
          </p:cNvPr>
          <p:cNvSpPr txBox="1"/>
          <p:nvPr/>
        </p:nvSpPr>
        <p:spPr>
          <a:xfrm>
            <a:off x="2073346" y="786255"/>
            <a:ext cx="1256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45%</a:t>
            </a:r>
            <a:r>
              <a:rPr lang="en-AU" sz="2400" dirty="0"/>
              <a:t> </a:t>
            </a:r>
          </a:p>
          <a:p>
            <a:r>
              <a:rPr lang="en-AU" sz="1600" dirty="0"/>
              <a:t>Board Recruitment Policy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E90474-5823-4989-A4AC-AF490A528070}"/>
              </a:ext>
            </a:extLst>
          </p:cNvPr>
          <p:cNvSpPr txBox="1"/>
          <p:nvPr/>
        </p:nvSpPr>
        <p:spPr>
          <a:xfrm>
            <a:off x="3436860" y="807372"/>
            <a:ext cx="1104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39%</a:t>
            </a:r>
            <a:r>
              <a:rPr lang="en-AU" sz="2400" dirty="0"/>
              <a:t> </a:t>
            </a:r>
          </a:p>
          <a:p>
            <a:r>
              <a:rPr lang="en-AU" sz="1600" dirty="0"/>
              <a:t>Board Diversity Policy</a:t>
            </a:r>
          </a:p>
          <a:p>
            <a:endParaRPr lang="en-AU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67DCE0-8DA9-4329-9BDB-6DE95EFD7FA9}"/>
              </a:ext>
            </a:extLst>
          </p:cNvPr>
          <p:cNvSpPr txBox="1"/>
          <p:nvPr/>
        </p:nvSpPr>
        <p:spPr>
          <a:xfrm>
            <a:off x="599540" y="222707"/>
            <a:ext cx="2908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POLICY &amp; TARGETS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C69D6C-93A1-420A-959E-BF24F2B587F0}"/>
              </a:ext>
            </a:extLst>
          </p:cNvPr>
          <p:cNvSpPr/>
          <p:nvPr/>
        </p:nvSpPr>
        <p:spPr>
          <a:xfrm>
            <a:off x="1945252" y="845399"/>
            <a:ext cx="145932" cy="115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768C-31CA-4614-928F-CA25B4229274}"/>
              </a:ext>
            </a:extLst>
          </p:cNvPr>
          <p:cNvSpPr/>
          <p:nvPr/>
        </p:nvSpPr>
        <p:spPr>
          <a:xfrm>
            <a:off x="3279569" y="851939"/>
            <a:ext cx="145932" cy="982800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A3BEC5-AE9D-4A8C-9398-FE19F9970CF2}"/>
              </a:ext>
            </a:extLst>
          </p:cNvPr>
          <p:cNvSpPr txBox="1"/>
          <p:nvPr/>
        </p:nvSpPr>
        <p:spPr>
          <a:xfrm>
            <a:off x="5866568" y="750967"/>
            <a:ext cx="14455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12%</a:t>
            </a:r>
            <a:r>
              <a:rPr lang="en-AU" sz="2400" dirty="0"/>
              <a:t> </a:t>
            </a:r>
          </a:p>
          <a:p>
            <a:r>
              <a:rPr lang="en-AU" sz="1600" dirty="0"/>
              <a:t>Board Directors required to attend Disability Awareness training</a:t>
            </a:r>
          </a:p>
          <a:p>
            <a:endParaRPr lang="en-AU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DB3C7C-0726-4FC0-A937-712EEE057130}"/>
              </a:ext>
            </a:extLst>
          </p:cNvPr>
          <p:cNvSpPr/>
          <p:nvPr/>
        </p:nvSpPr>
        <p:spPr>
          <a:xfrm>
            <a:off x="5707010" y="854875"/>
            <a:ext cx="145932" cy="28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F7F0F0-E238-46D3-B57E-C774DD0ED027}"/>
              </a:ext>
            </a:extLst>
          </p:cNvPr>
          <p:cNvSpPr txBox="1"/>
          <p:nvPr/>
        </p:nvSpPr>
        <p:spPr>
          <a:xfrm>
            <a:off x="4597044" y="786255"/>
            <a:ext cx="1201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14%</a:t>
            </a:r>
            <a:r>
              <a:rPr lang="en-AU" sz="2400" dirty="0"/>
              <a:t> </a:t>
            </a:r>
          </a:p>
          <a:p>
            <a:r>
              <a:rPr lang="en-AU" sz="1600" dirty="0"/>
              <a:t>“Disability” in Board Diversity Policy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2CAC7E-391A-4BAA-ABD0-33A4006A857C}"/>
              </a:ext>
            </a:extLst>
          </p:cNvPr>
          <p:cNvSpPr/>
          <p:nvPr/>
        </p:nvSpPr>
        <p:spPr>
          <a:xfrm>
            <a:off x="4355550" y="867395"/>
            <a:ext cx="145932" cy="352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34A44C-F44B-44D8-8CBF-1DBF42C26AA2}"/>
              </a:ext>
            </a:extLst>
          </p:cNvPr>
          <p:cNvSpPr txBox="1"/>
          <p:nvPr/>
        </p:nvSpPr>
        <p:spPr>
          <a:xfrm>
            <a:off x="683807" y="786255"/>
            <a:ext cx="1439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80</a:t>
            </a:r>
            <a:r>
              <a:rPr lang="en-AU" sz="2400" dirty="0"/>
              <a:t>% </a:t>
            </a:r>
          </a:p>
          <a:p>
            <a:r>
              <a:rPr lang="en-AU" sz="1600" dirty="0"/>
              <a:t>Organisation  Recruitment Policy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1244C2-E036-46CB-8460-655A62739CCE}"/>
              </a:ext>
            </a:extLst>
          </p:cNvPr>
          <p:cNvSpPr/>
          <p:nvPr/>
        </p:nvSpPr>
        <p:spPr>
          <a:xfrm>
            <a:off x="506069" y="835350"/>
            <a:ext cx="186942" cy="217732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767B41-2941-4789-BE7B-C8F24D36F90C}"/>
              </a:ext>
            </a:extLst>
          </p:cNvPr>
          <p:cNvCxnSpPr>
            <a:cxnSpLocks/>
          </p:cNvCxnSpPr>
          <p:nvPr/>
        </p:nvCxnSpPr>
        <p:spPr>
          <a:xfrm flipV="1">
            <a:off x="377728" y="835350"/>
            <a:ext cx="835987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4ADD7B6-58B2-498D-A741-9742C049505E}"/>
              </a:ext>
            </a:extLst>
          </p:cNvPr>
          <p:cNvSpPr/>
          <p:nvPr/>
        </p:nvSpPr>
        <p:spPr>
          <a:xfrm>
            <a:off x="7178666" y="847447"/>
            <a:ext cx="145932" cy="1839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3183CD0-295A-4EEA-BE0E-6241FC06E8B4}"/>
              </a:ext>
            </a:extLst>
          </p:cNvPr>
          <p:cNvSpPr txBox="1"/>
          <p:nvPr/>
        </p:nvSpPr>
        <p:spPr>
          <a:xfrm>
            <a:off x="7415559" y="807372"/>
            <a:ext cx="1445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73%</a:t>
            </a:r>
            <a:r>
              <a:rPr lang="en-AU" sz="2400" dirty="0"/>
              <a:t> </a:t>
            </a:r>
          </a:p>
          <a:p>
            <a:r>
              <a:rPr lang="en-AU" sz="1600" dirty="0"/>
              <a:t>Support disability Board appointment targets</a:t>
            </a:r>
          </a:p>
          <a:p>
            <a:endParaRPr lang="en-AU" sz="1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15DF48-9449-42B6-BC8A-86CE68162244}"/>
              </a:ext>
            </a:extLst>
          </p:cNvPr>
          <p:cNvSpPr txBox="1"/>
          <p:nvPr/>
        </p:nvSpPr>
        <p:spPr>
          <a:xfrm>
            <a:off x="321545" y="4106884"/>
            <a:ext cx="8359873" cy="18792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indent="88900">
              <a:defRPr/>
            </a:pPr>
            <a:endParaRPr lang="en-AU" sz="500" b="1" dirty="0"/>
          </a:p>
          <a:p>
            <a:pPr indent="88900">
              <a:defRPr/>
            </a:pPr>
            <a:r>
              <a:rPr lang="en-AU" b="1" dirty="0"/>
              <a:t>Top Issues that Impact increasing People with Disability Board Membership</a:t>
            </a:r>
          </a:p>
          <a:p>
            <a:pPr marL="990600" indent="-635000">
              <a:lnSpc>
                <a:spcPct val="120000"/>
              </a:lnSpc>
              <a:buFont typeface="+mj-lt"/>
              <a:buAutoNum type="arabicPeriod"/>
              <a:tabLst>
                <a:tab pos="812800" algn="l"/>
              </a:tabLst>
              <a:defRPr/>
            </a:pPr>
            <a:r>
              <a:rPr lang="en-AU" dirty="0"/>
              <a:t>Cultural issues / perceptions</a:t>
            </a:r>
          </a:p>
          <a:p>
            <a:pPr marL="990600" indent="-635000">
              <a:lnSpc>
                <a:spcPct val="120000"/>
              </a:lnSpc>
              <a:buFont typeface="+mj-lt"/>
              <a:buAutoNum type="arabicPeriod"/>
              <a:tabLst>
                <a:tab pos="812800" algn="l"/>
              </a:tabLst>
              <a:defRPr/>
            </a:pPr>
            <a:r>
              <a:rPr lang="en-AU" dirty="0"/>
              <a:t>Candidate availability and competency</a:t>
            </a:r>
          </a:p>
          <a:p>
            <a:pPr marL="990600" indent="-635000">
              <a:lnSpc>
                <a:spcPct val="120000"/>
              </a:lnSpc>
              <a:buFont typeface="+mj-lt"/>
              <a:buAutoNum type="arabicPeriod"/>
              <a:tabLst>
                <a:tab pos="812800" algn="l"/>
              </a:tabLst>
              <a:defRPr/>
            </a:pPr>
            <a:r>
              <a:rPr lang="en-AU" dirty="0"/>
              <a:t>Board recruitment processes</a:t>
            </a:r>
          </a:p>
          <a:p>
            <a:pPr marL="990600" indent="-635000">
              <a:lnSpc>
                <a:spcPct val="120000"/>
              </a:lnSpc>
              <a:buFont typeface="+mj-lt"/>
              <a:buAutoNum type="arabicPeriod"/>
              <a:tabLst>
                <a:tab pos="812800" algn="l"/>
              </a:tabLst>
              <a:defRPr/>
            </a:pPr>
            <a:r>
              <a:rPr lang="en-AU" dirty="0"/>
              <a:t>Accessibility issues</a:t>
            </a:r>
          </a:p>
          <a:p>
            <a:pPr marL="355600">
              <a:lnSpc>
                <a:spcPct val="120000"/>
              </a:lnSpc>
              <a:tabLst>
                <a:tab pos="812800" algn="l"/>
              </a:tabLst>
              <a:defRPr/>
            </a:pPr>
            <a:endParaRPr lang="en-AU" sz="500" dirty="0"/>
          </a:p>
        </p:txBody>
      </p: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C7B29BD7-86CE-4238-8CE0-1C898918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61" name="Footer Placeholder 60">
            <a:extLst>
              <a:ext uri="{FF2B5EF4-FFF2-40B4-BE49-F238E27FC236}">
                <a16:creationId xmlns:a16="http://schemas.microsoft.com/office/drawing/2014/main" id="{EA8546FA-939C-422A-9690-18B03B88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B5ABB135-0F8E-4C09-B55C-4901E2C8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6</a:t>
            </a:fld>
            <a:endParaRPr lang="en-A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3E64A2-95A8-4D5B-8CEB-21D6DBBEB3BE}"/>
              </a:ext>
            </a:extLst>
          </p:cNvPr>
          <p:cNvSpPr txBox="1"/>
          <p:nvPr/>
        </p:nvSpPr>
        <p:spPr>
          <a:xfrm>
            <a:off x="446538" y="3467429"/>
            <a:ext cx="8291061" cy="6261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812800" indent="-812800" algn="l"/>
            <a:r>
              <a:rPr lang="en-AU" sz="2400" b="1" dirty="0">
                <a:solidFill>
                  <a:srgbClr val="C00000"/>
                </a:solidFill>
              </a:rPr>
              <a:t>59%</a:t>
            </a:r>
            <a:r>
              <a:rPr lang="en-AU" sz="2400" b="1" dirty="0">
                <a:solidFill>
                  <a:schemeClr val="tx1"/>
                </a:solidFill>
              </a:rPr>
              <a:t>	</a:t>
            </a:r>
            <a:r>
              <a:rPr lang="en-AU" dirty="0">
                <a:solidFill>
                  <a:schemeClr val="tx1"/>
                </a:solidFill>
              </a:rPr>
              <a:t>Agree that Physical and/or Cultural Barriers exist to appointing a person with a disability to a Board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6C1C589-BCB2-44AE-8C80-4104DB225B88}"/>
              </a:ext>
            </a:extLst>
          </p:cNvPr>
          <p:cNvCxnSpPr>
            <a:cxnSpLocks/>
          </p:cNvCxnSpPr>
          <p:nvPr/>
        </p:nvCxnSpPr>
        <p:spPr>
          <a:xfrm flipV="1">
            <a:off x="392064" y="4137908"/>
            <a:ext cx="835987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9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F59BE-DC32-4D0D-8BE5-CE5FA556DC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7B489-2405-42D4-B370-1C40C692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6D4A88-C3A6-41B7-BD21-9A99D674F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9" y="183242"/>
            <a:ext cx="8658682" cy="64915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D3F0F-51C2-4BDA-BC8A-F10E0061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24486-80F5-4B6A-9761-006AB350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1BD5C-3901-4AC5-BF62-348482CE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85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4CA1-F62E-44D9-8391-7B8E4AC3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May 2019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EDD40-4C5B-491B-8C45-BAB8EC11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Board Disability Diversity Survey - Key Results 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BD29-BF6E-4BED-9B07-0E568651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28A0-EC6F-4842-8E54-D659416261F0}" type="slidenum">
              <a:rPr lang="en-AU" smtClean="0"/>
              <a:t>8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8EBEBC-9135-4687-937F-CE319433B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898525"/>
            <a:ext cx="6457950" cy="4843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37001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824B77-2564-437B-9259-F0D9F8AA3BED}" vid="{F87951AF-2612-4BAC-9D0C-068E47FE15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1183</TotalTime>
  <Words>312</Words>
  <Application>Microsoft Office PowerPoint</Application>
  <PresentationFormat>On-screen Show (4:3)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Presentation1</vt:lpstr>
      <vt:lpstr>On Board with Me  Delivering Board Disability Diversity</vt:lpstr>
      <vt:lpstr>PowerPoint Presentation</vt:lpstr>
      <vt:lpstr>PowerPoint Presentation</vt:lpstr>
      <vt:lpstr>On Board with Me Framework Roles of Participants and Engagement Opportunities</vt:lpstr>
      <vt:lpstr>Board Disability Diversity Survey Key Results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Destree</dc:creator>
  <cp:lastModifiedBy>Tracy Destree</cp:lastModifiedBy>
  <cp:revision>120</cp:revision>
  <cp:lastPrinted>2019-05-15T15:16:49Z</cp:lastPrinted>
  <dcterms:created xsi:type="dcterms:W3CDTF">2019-03-21T03:13:37Z</dcterms:created>
  <dcterms:modified xsi:type="dcterms:W3CDTF">2019-06-11T08:57:26Z</dcterms:modified>
</cp:coreProperties>
</file>